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6" r:id="rId1"/>
  </p:sldMasterIdLst>
  <p:notesMasterIdLst>
    <p:notesMasterId r:id="rId51"/>
  </p:notesMasterIdLst>
  <p:handoutMasterIdLst>
    <p:handoutMasterId r:id="rId52"/>
  </p:handoutMasterIdLst>
  <p:sldIdLst>
    <p:sldId id="489" r:id="rId2"/>
    <p:sldId id="887" r:id="rId3"/>
    <p:sldId id="570" r:id="rId4"/>
    <p:sldId id="877" r:id="rId5"/>
    <p:sldId id="888" r:id="rId6"/>
    <p:sldId id="833" r:id="rId7"/>
    <p:sldId id="847" r:id="rId8"/>
    <p:sldId id="879" r:id="rId9"/>
    <p:sldId id="880" r:id="rId10"/>
    <p:sldId id="878" r:id="rId11"/>
    <p:sldId id="838" r:id="rId12"/>
    <p:sldId id="839" r:id="rId13"/>
    <p:sldId id="841" r:id="rId14"/>
    <p:sldId id="842" r:id="rId15"/>
    <p:sldId id="844" r:id="rId16"/>
    <p:sldId id="854" r:id="rId17"/>
    <p:sldId id="855" r:id="rId18"/>
    <p:sldId id="860" r:id="rId19"/>
    <p:sldId id="856" r:id="rId20"/>
    <p:sldId id="858" r:id="rId21"/>
    <p:sldId id="859" r:id="rId22"/>
    <p:sldId id="857" r:id="rId23"/>
    <p:sldId id="886" r:id="rId24"/>
    <p:sldId id="871" r:id="rId25"/>
    <p:sldId id="884" r:id="rId26"/>
    <p:sldId id="864" r:id="rId27"/>
    <p:sldId id="870" r:id="rId28"/>
    <p:sldId id="889" r:id="rId29"/>
    <p:sldId id="901" r:id="rId30"/>
    <p:sldId id="891" r:id="rId31"/>
    <p:sldId id="881" r:id="rId32"/>
    <p:sldId id="882" r:id="rId33"/>
    <p:sldId id="894" r:id="rId34"/>
    <p:sldId id="895" r:id="rId35"/>
    <p:sldId id="896" r:id="rId36"/>
    <p:sldId id="897" r:id="rId37"/>
    <p:sldId id="898" r:id="rId38"/>
    <p:sldId id="899" r:id="rId39"/>
    <p:sldId id="890" r:id="rId40"/>
    <p:sldId id="900" r:id="rId41"/>
    <p:sldId id="876" r:id="rId42"/>
    <p:sldId id="883" r:id="rId43"/>
    <p:sldId id="868" r:id="rId44"/>
    <p:sldId id="869" r:id="rId45"/>
    <p:sldId id="873" r:id="rId46"/>
    <p:sldId id="875" r:id="rId47"/>
    <p:sldId id="872" r:id="rId48"/>
    <p:sldId id="874" r:id="rId49"/>
    <p:sldId id="566" r:id="rId50"/>
  </p:sldIdLst>
  <p:sldSz cx="9144000" cy="5715000" type="screen16x10"/>
  <p:notesSz cx="7010400" cy="9236075"/>
  <p:embeddedFontLst>
    <p:embeddedFont>
      <p:font typeface="Book Antiqua" panose="02040602050305030304" pitchFamily="18"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15:guide id="1" orient="horz" pos="4721" userDrawn="1">
          <p15:clr>
            <a:srgbClr val="A4A3A4"/>
          </p15:clr>
        </p15:guide>
        <p15:guide id="2" pos="3092" userDrawn="1">
          <p15:clr>
            <a:srgbClr val="A4A3A4"/>
          </p15:clr>
        </p15:guide>
        <p15:guide id="3" orient="horz" pos="3088" userDrawn="1">
          <p15:clr>
            <a:srgbClr val="A4A3A4"/>
          </p15:clr>
        </p15:guide>
        <p15:guide id="4" pos="2169" userDrawn="1">
          <p15:clr>
            <a:srgbClr val="A4A3A4"/>
          </p15:clr>
        </p15:guide>
        <p15:guide id="5" orient="horz" pos="4449" userDrawn="1">
          <p15:clr>
            <a:srgbClr val="A4A3A4"/>
          </p15:clr>
        </p15:guide>
        <p15:guide id="6" orient="horz" pos="2909" userDrawn="1">
          <p15:clr>
            <a:srgbClr val="A4A3A4"/>
          </p15:clr>
        </p15:guide>
        <p15:guide id="7" pos="3148" userDrawn="1">
          <p15:clr>
            <a:srgbClr val="A4A3A4"/>
          </p15:clr>
        </p15:guide>
        <p15:guide id="8"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PUL  GARG" initials="VG" lastIdx="11" clrIdx="0">
    <p:extLst>
      <p:ext uri="{19B8F6BF-5375-455C-9EA6-DF929625EA0E}">
        <p15:presenceInfo xmlns:p15="http://schemas.microsoft.com/office/powerpoint/2012/main" userId="S-1-5-21-1684499830-3193708394-17427382-11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FFE"/>
    <a:srgbClr val="008576"/>
    <a:srgbClr val="336600"/>
    <a:srgbClr val="339966"/>
    <a:srgbClr val="EFF3EA"/>
    <a:srgbClr val="E9F1F5"/>
    <a:srgbClr val="CCFFFF"/>
    <a:srgbClr val="FFFFCC"/>
    <a:srgbClr val="FFF7E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9642" autoAdjust="0"/>
  </p:normalViewPr>
  <p:slideViewPr>
    <p:cSldViewPr snapToGrid="0">
      <p:cViewPr varScale="1">
        <p:scale>
          <a:sx n="107" d="100"/>
          <a:sy n="107" d="100"/>
        </p:scale>
        <p:origin x="576" y="96"/>
      </p:cViewPr>
      <p:guideLst>
        <p:guide orient="horz" pos="1801"/>
        <p:guide pos="2880"/>
      </p:guideLst>
    </p:cSldViewPr>
  </p:slideViewPr>
  <p:outlineViewPr>
    <p:cViewPr>
      <p:scale>
        <a:sx n="33" d="100"/>
        <a:sy n="33" d="100"/>
      </p:scale>
      <p:origin x="0" y="0"/>
    </p:cViewPr>
  </p:outlineViewPr>
  <p:notesTextViewPr>
    <p:cViewPr>
      <p:scale>
        <a:sx n="50" d="100"/>
        <a:sy n="50" d="100"/>
      </p:scale>
      <p:origin x="0" y="0"/>
    </p:cViewPr>
  </p:notesTextViewPr>
  <p:sorterViewPr>
    <p:cViewPr>
      <p:scale>
        <a:sx n="66" d="100"/>
        <a:sy n="66" d="100"/>
      </p:scale>
      <p:origin x="0" y="0"/>
    </p:cViewPr>
  </p:sorterViewPr>
  <p:notesViewPr>
    <p:cSldViewPr snapToGrid="0">
      <p:cViewPr varScale="1">
        <p:scale>
          <a:sx n="55" d="100"/>
          <a:sy n="55" d="100"/>
        </p:scale>
        <p:origin x="-2880" y="-90"/>
      </p:cViewPr>
      <p:guideLst>
        <p:guide orient="horz" pos="4721"/>
        <p:guide pos="3092"/>
        <p:guide orient="horz" pos="3088"/>
        <p:guide pos="2169"/>
        <p:guide orient="horz" pos="4449"/>
        <p:guide orient="horz" pos="2909"/>
        <p:guide pos="3148"/>
        <p:guide pos="2209"/>
      </p:guideLst>
    </p:cSldViewPr>
  </p:notesViewPr>
  <p:gridSpacing cx="1828668" cy="182866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nkitmittal\AppData\Local\Microsoft\Windows\INetCache\Content.Outlook\83BQRPMR\Power%20%20Steam%20(00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dirty="0"/>
              <a:t>FY</a:t>
            </a:r>
            <a:r>
              <a:rPr lang="en-US" baseline="0" dirty="0"/>
              <a:t> 17</a:t>
            </a:r>
            <a:endParaRPr lang="en-US" dirty="0"/>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cked"/>
        <c:varyColors val="0"/>
        <c:ser>
          <c:idx val="0"/>
          <c:order val="0"/>
          <c:tx>
            <c:strRef>
              <c:f>Power!$I$3</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Power!$B$4:$B$15</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Power!$I$4:$I$15</c:f>
              <c:numCache>
                <c:formatCode>_(* #,##0.00_);_(* \(#,##0.00\);_(* "-"??_);_(@_)</c:formatCode>
                <c:ptCount val="12"/>
                <c:pt idx="0">
                  <c:v>2.5597036869159848</c:v>
                </c:pt>
                <c:pt idx="1">
                  <c:v>2.9571400089099051</c:v>
                </c:pt>
                <c:pt idx="2">
                  <c:v>2.9566708404693252</c:v>
                </c:pt>
                <c:pt idx="3">
                  <c:v>3.0914768464282973</c:v>
                </c:pt>
                <c:pt idx="4">
                  <c:v>3.4424902326135962</c:v>
                </c:pt>
                <c:pt idx="5">
                  <c:v>2.8889754901945377</c:v>
                </c:pt>
                <c:pt idx="6">
                  <c:v>2.6836893134011612</c:v>
                </c:pt>
                <c:pt idx="7">
                  <c:v>3.2533097131716202</c:v>
                </c:pt>
                <c:pt idx="8">
                  <c:v>2.9463879226850702</c:v>
                </c:pt>
                <c:pt idx="9">
                  <c:v>3.1553725167533355</c:v>
                </c:pt>
                <c:pt idx="10">
                  <c:v>2.6489582006177312</c:v>
                </c:pt>
                <c:pt idx="11">
                  <c:v>2.4972010351062575</c:v>
                </c:pt>
              </c:numCache>
            </c:numRef>
          </c:val>
          <c:smooth val="0"/>
          <c:extLst>
            <c:ext xmlns:c16="http://schemas.microsoft.com/office/drawing/2014/chart" uri="{C3380CC4-5D6E-409C-BE32-E72D297353CC}">
              <c16:uniqueId val="{00000000-4A26-4C59-95F8-24A8E6D157D2}"/>
            </c:ext>
          </c:extLst>
        </c:ser>
        <c:dLbls>
          <c:dLblPos val="ctr"/>
          <c:showLegendKey val="0"/>
          <c:showVal val="1"/>
          <c:showCatName val="0"/>
          <c:showSerName val="0"/>
          <c:showPercent val="0"/>
          <c:showBubbleSize val="0"/>
        </c:dLbls>
        <c:marker val="1"/>
        <c:smooth val="0"/>
        <c:axId val="445486936"/>
        <c:axId val="445487264"/>
      </c:lineChart>
      <c:dateAx>
        <c:axId val="445486936"/>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45487264"/>
        <c:crosses val="autoZero"/>
        <c:auto val="1"/>
        <c:lblOffset val="100"/>
        <c:baseTimeUnit val="months"/>
      </c:dateAx>
      <c:valAx>
        <c:axId val="445487264"/>
        <c:scaling>
          <c:orientation val="minMax"/>
        </c:scaling>
        <c:delete val="1"/>
        <c:axPos val="l"/>
        <c:numFmt formatCode="_(* #,##0.00_);_(* \(#,##0.00\);_(* &quot;-&quot;??_);_(@_)" sourceLinked="1"/>
        <c:majorTickMark val="none"/>
        <c:minorTickMark val="none"/>
        <c:tickLblPos val="nextTo"/>
        <c:crossAx val="44548693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Process House FY 17 (Kg/Kg)</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Steam!$C$3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Steam!$B$4:$B$15</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Steam!$C$4:$C$15</c:f>
              <c:numCache>
                <c:formatCode>0.00</c:formatCode>
                <c:ptCount val="12"/>
                <c:pt idx="0">
                  <c:v>5.8303129265022724</c:v>
                </c:pt>
                <c:pt idx="1">
                  <c:v>5.8004301852028703</c:v>
                </c:pt>
                <c:pt idx="2">
                  <c:v>6.0669346286447974</c:v>
                </c:pt>
                <c:pt idx="3">
                  <c:v>6.6307952102375154</c:v>
                </c:pt>
                <c:pt idx="4">
                  <c:v>6.1740027374821764</c:v>
                </c:pt>
                <c:pt idx="5">
                  <c:v>6.0146525719668649</c:v>
                </c:pt>
                <c:pt idx="6">
                  <c:v>5.9220494582071259</c:v>
                </c:pt>
                <c:pt idx="7">
                  <c:v>6.5673216981839193</c:v>
                </c:pt>
                <c:pt idx="8">
                  <c:v>6.0913772903942993</c:v>
                </c:pt>
                <c:pt idx="9">
                  <c:v>5.9113907609613454</c:v>
                </c:pt>
                <c:pt idx="10">
                  <c:v>5.751859012246082</c:v>
                </c:pt>
                <c:pt idx="11">
                  <c:v>5.3097540109361896</c:v>
                </c:pt>
              </c:numCache>
            </c:numRef>
          </c:val>
          <c:smooth val="0"/>
          <c:extLst>
            <c:ext xmlns:c16="http://schemas.microsoft.com/office/drawing/2014/chart" uri="{C3380CC4-5D6E-409C-BE32-E72D297353CC}">
              <c16:uniqueId val="{00000000-FD91-4D07-AD53-31857DCD7A2C}"/>
            </c:ext>
          </c:extLst>
        </c:ser>
        <c:dLbls>
          <c:dLblPos val="ctr"/>
          <c:showLegendKey val="0"/>
          <c:showVal val="1"/>
          <c:showCatName val="0"/>
          <c:showSerName val="0"/>
          <c:showPercent val="0"/>
          <c:showBubbleSize val="0"/>
        </c:dLbls>
        <c:marker val="1"/>
        <c:smooth val="0"/>
        <c:axId val="500763952"/>
        <c:axId val="500758376"/>
      </c:lineChart>
      <c:dateAx>
        <c:axId val="50076395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500758376"/>
        <c:crosses val="autoZero"/>
        <c:auto val="1"/>
        <c:lblOffset val="100"/>
        <c:baseTimeUnit val="months"/>
      </c:dateAx>
      <c:valAx>
        <c:axId val="500758376"/>
        <c:scaling>
          <c:orientation val="minMax"/>
        </c:scaling>
        <c:delete val="1"/>
        <c:axPos val="l"/>
        <c:numFmt formatCode="0.00" sourceLinked="1"/>
        <c:majorTickMark val="none"/>
        <c:minorTickMark val="none"/>
        <c:tickLblPos val="nextTo"/>
        <c:crossAx val="50076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Process House FY 18 (Kg/Kg)</a:t>
            </a:r>
          </a:p>
          <a:p>
            <a:pPr>
              <a:defRPr/>
            </a:pPr>
            <a:endParaRPr lang="en-US"/>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Steam!$E$3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Steam!$D$4:$D$15</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Steam!$E$4:$E$15</c:f>
              <c:numCache>
                <c:formatCode>0.00</c:formatCode>
                <c:ptCount val="12"/>
                <c:pt idx="0">
                  <c:v>5.789978581232079</c:v>
                </c:pt>
                <c:pt idx="1">
                  <c:v>5.9393954956431925</c:v>
                </c:pt>
                <c:pt idx="2">
                  <c:v>6.3175003618514314</c:v>
                </c:pt>
                <c:pt idx="3">
                  <c:v>6.4120094675528394</c:v>
                </c:pt>
                <c:pt idx="4">
                  <c:v>7.2940318691460186</c:v>
                </c:pt>
                <c:pt idx="5">
                  <c:v>6.8910776223970558</c:v>
                </c:pt>
                <c:pt idx="6">
                  <c:v>5.9959267435516548</c:v>
                </c:pt>
                <c:pt idx="7">
                  <c:v>5.8124203323979007</c:v>
                </c:pt>
                <c:pt idx="8">
                  <c:v>5.993374878988047</c:v>
                </c:pt>
                <c:pt idx="9">
                  <c:v>5.8365484904981262</c:v>
                </c:pt>
                <c:pt idx="10">
                  <c:v>5.765069058861604</c:v>
                </c:pt>
                <c:pt idx="11">
                  <c:v>5.8973008600445578</c:v>
                </c:pt>
              </c:numCache>
            </c:numRef>
          </c:val>
          <c:smooth val="0"/>
          <c:extLst>
            <c:ext xmlns:c16="http://schemas.microsoft.com/office/drawing/2014/chart" uri="{C3380CC4-5D6E-409C-BE32-E72D297353CC}">
              <c16:uniqueId val="{00000000-51E6-4478-9D1C-67D11165DDA0}"/>
            </c:ext>
          </c:extLst>
        </c:ser>
        <c:dLbls>
          <c:dLblPos val="ctr"/>
          <c:showLegendKey val="0"/>
          <c:showVal val="1"/>
          <c:showCatName val="0"/>
          <c:showSerName val="0"/>
          <c:showPercent val="0"/>
          <c:showBubbleSize val="0"/>
        </c:dLbls>
        <c:marker val="1"/>
        <c:smooth val="0"/>
        <c:axId val="474120592"/>
        <c:axId val="474120920"/>
      </c:lineChart>
      <c:dateAx>
        <c:axId val="47412059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20920"/>
        <c:crosses val="autoZero"/>
        <c:auto val="1"/>
        <c:lblOffset val="100"/>
        <c:baseTimeUnit val="months"/>
      </c:dateAx>
      <c:valAx>
        <c:axId val="474120920"/>
        <c:scaling>
          <c:orientation val="minMax"/>
        </c:scaling>
        <c:delete val="1"/>
        <c:axPos val="l"/>
        <c:numFmt formatCode="0.00" sourceLinked="1"/>
        <c:majorTickMark val="none"/>
        <c:minorTickMark val="none"/>
        <c:tickLblPos val="nextTo"/>
        <c:crossAx val="474120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Process House FY 19 (Kg/Kg)</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Steam!$G$3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Steam!$F$4:$F$15</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Steam!$G$4:$G$15</c:f>
              <c:numCache>
                <c:formatCode>0.00</c:formatCode>
                <c:ptCount val="12"/>
                <c:pt idx="0">
                  <c:v>6.1610270469887256</c:v>
                </c:pt>
                <c:pt idx="1">
                  <c:v>5.9488571945101709</c:v>
                </c:pt>
                <c:pt idx="2">
                  <c:v>7.0138427529074052</c:v>
                </c:pt>
                <c:pt idx="3">
                  <c:v>6.3065718888068858</c:v>
                </c:pt>
                <c:pt idx="4">
                  <c:v>6.2360265357169347</c:v>
                </c:pt>
                <c:pt idx="5">
                  <c:v>6.5532065287209011</c:v>
                </c:pt>
                <c:pt idx="6">
                  <c:v>5.4991744454073208</c:v>
                </c:pt>
                <c:pt idx="7">
                  <c:v>5.5195863675798726</c:v>
                </c:pt>
                <c:pt idx="8">
                  <c:v>5.1643092107673914</c:v>
                </c:pt>
                <c:pt idx="9">
                  <c:v>5.2701750983902702</c:v>
                </c:pt>
                <c:pt idx="10">
                  <c:v>5.3385073903415563</c:v>
                </c:pt>
                <c:pt idx="11">
                  <c:v>5.1560797115777932</c:v>
                </c:pt>
              </c:numCache>
            </c:numRef>
          </c:val>
          <c:smooth val="0"/>
          <c:extLst>
            <c:ext xmlns:c16="http://schemas.microsoft.com/office/drawing/2014/chart" uri="{C3380CC4-5D6E-409C-BE32-E72D297353CC}">
              <c16:uniqueId val="{00000000-5B38-4EF6-9B54-0E0EBDD02EC4}"/>
            </c:ext>
          </c:extLst>
        </c:ser>
        <c:dLbls>
          <c:dLblPos val="ctr"/>
          <c:showLegendKey val="0"/>
          <c:showVal val="1"/>
          <c:showCatName val="0"/>
          <c:showSerName val="0"/>
          <c:showPercent val="0"/>
          <c:showBubbleSize val="0"/>
        </c:dLbls>
        <c:marker val="1"/>
        <c:smooth val="0"/>
        <c:axId val="474146832"/>
        <c:axId val="474143880"/>
      </c:lineChart>
      <c:dateAx>
        <c:axId val="47414683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43880"/>
        <c:crosses val="autoZero"/>
        <c:auto val="1"/>
        <c:lblOffset val="100"/>
        <c:baseTimeUnit val="months"/>
      </c:dateAx>
      <c:valAx>
        <c:axId val="474143880"/>
        <c:scaling>
          <c:orientation val="minMax"/>
        </c:scaling>
        <c:delete val="1"/>
        <c:axPos val="l"/>
        <c:numFmt formatCode="0.00" sourceLinked="1"/>
        <c:majorTickMark val="none"/>
        <c:minorTickMark val="none"/>
        <c:tickLblPos val="nextTo"/>
        <c:crossAx val="474146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b="0" i="0" cap="all" baseline="0" dirty="0">
                <a:effectLst/>
              </a:rPr>
              <a:t>Process House FY 17 (Kg/Kg)</a:t>
            </a:r>
            <a:endParaRPr lang="en-US" sz="1400" dirty="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Steam!$J$3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Steam!$I$4:$I$15</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Steam!$J$4:$J$15</c:f>
              <c:numCache>
                <c:formatCode>0.00</c:formatCode>
                <c:ptCount val="12"/>
                <c:pt idx="0">
                  <c:v>6.7228348692608293</c:v>
                </c:pt>
                <c:pt idx="1">
                  <c:v>6.4485030162606298</c:v>
                </c:pt>
                <c:pt idx="2">
                  <c:v>6.9720991138718249</c:v>
                </c:pt>
                <c:pt idx="3">
                  <c:v>6.8730216463862117</c:v>
                </c:pt>
                <c:pt idx="4">
                  <c:v>6.6990586873787876</c:v>
                </c:pt>
                <c:pt idx="5">
                  <c:v>6.2700126128966831</c:v>
                </c:pt>
                <c:pt idx="6">
                  <c:v>6.8601261641063758</c:v>
                </c:pt>
                <c:pt idx="7">
                  <c:v>6.5801830873616352</c:v>
                </c:pt>
                <c:pt idx="8">
                  <c:v>6.7000419236715594</c:v>
                </c:pt>
                <c:pt idx="9">
                  <c:v>6.886164730672359</c:v>
                </c:pt>
                <c:pt idx="10">
                  <c:v>6.2307760246711794</c:v>
                </c:pt>
                <c:pt idx="11">
                  <c:v>6.1682015142107609</c:v>
                </c:pt>
              </c:numCache>
            </c:numRef>
          </c:val>
          <c:smooth val="0"/>
          <c:extLst>
            <c:ext xmlns:c16="http://schemas.microsoft.com/office/drawing/2014/chart" uri="{C3380CC4-5D6E-409C-BE32-E72D297353CC}">
              <c16:uniqueId val="{00000000-2B3B-43D9-A413-8F4F185C5CFE}"/>
            </c:ext>
          </c:extLst>
        </c:ser>
        <c:dLbls>
          <c:dLblPos val="ctr"/>
          <c:showLegendKey val="0"/>
          <c:showVal val="1"/>
          <c:showCatName val="0"/>
          <c:showSerName val="0"/>
          <c:showPercent val="0"/>
          <c:showBubbleSize val="0"/>
        </c:dLbls>
        <c:marker val="1"/>
        <c:smooth val="0"/>
        <c:axId val="500762968"/>
        <c:axId val="500755424"/>
      </c:lineChart>
      <c:dateAx>
        <c:axId val="500762968"/>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500755424"/>
        <c:crosses val="autoZero"/>
        <c:auto val="1"/>
        <c:lblOffset val="100"/>
        <c:baseTimeUnit val="months"/>
      </c:dateAx>
      <c:valAx>
        <c:axId val="500755424"/>
        <c:scaling>
          <c:orientation val="minMax"/>
        </c:scaling>
        <c:delete val="1"/>
        <c:axPos val="l"/>
        <c:numFmt formatCode="0.00" sourceLinked="1"/>
        <c:majorTickMark val="none"/>
        <c:minorTickMark val="none"/>
        <c:tickLblPos val="nextTo"/>
        <c:crossAx val="500762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b="0" i="0" cap="all" baseline="0">
                <a:effectLst/>
              </a:rPr>
              <a:t>Process House FY 18 (Kg/Kg)</a:t>
            </a:r>
            <a:endParaRPr lang="en-US" sz="140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Steam!$L$3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Steam!$K$4:$K$15</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Steam!$L$4:$L$15</c:f>
              <c:numCache>
                <c:formatCode>0.00</c:formatCode>
                <c:ptCount val="12"/>
                <c:pt idx="0">
                  <c:v>6.3202452941898697</c:v>
                </c:pt>
                <c:pt idx="1">
                  <c:v>6.444623696922009</c:v>
                </c:pt>
                <c:pt idx="2">
                  <c:v>6.6077088090358593</c:v>
                </c:pt>
                <c:pt idx="3">
                  <c:v>6.4256256760946178</c:v>
                </c:pt>
                <c:pt idx="4">
                  <c:v>6.7513411394581384</c:v>
                </c:pt>
                <c:pt idx="5">
                  <c:v>6.5128966559856822</c:v>
                </c:pt>
                <c:pt idx="6">
                  <c:v>6.4441629711797752</c:v>
                </c:pt>
                <c:pt idx="7">
                  <c:v>6.7088271447980601</c:v>
                </c:pt>
                <c:pt idx="8">
                  <c:v>6.3859642017284912</c:v>
                </c:pt>
                <c:pt idx="9">
                  <c:v>7.0715413627190546</c:v>
                </c:pt>
                <c:pt idx="10">
                  <c:v>6.8068848680550751</c:v>
                </c:pt>
                <c:pt idx="11">
                  <c:v>6.5583934837129183</c:v>
                </c:pt>
              </c:numCache>
            </c:numRef>
          </c:val>
          <c:smooth val="0"/>
          <c:extLst>
            <c:ext xmlns:c16="http://schemas.microsoft.com/office/drawing/2014/chart" uri="{C3380CC4-5D6E-409C-BE32-E72D297353CC}">
              <c16:uniqueId val="{00000000-ED32-4D3C-8402-2424633DE23C}"/>
            </c:ext>
          </c:extLst>
        </c:ser>
        <c:dLbls>
          <c:dLblPos val="ctr"/>
          <c:showLegendKey val="0"/>
          <c:showVal val="1"/>
          <c:showCatName val="0"/>
          <c:showSerName val="0"/>
          <c:showPercent val="0"/>
          <c:showBubbleSize val="0"/>
        </c:dLbls>
        <c:marker val="1"/>
        <c:smooth val="0"/>
        <c:axId val="474138304"/>
        <c:axId val="474136664"/>
      </c:lineChart>
      <c:dateAx>
        <c:axId val="474138304"/>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36664"/>
        <c:crosses val="autoZero"/>
        <c:auto val="1"/>
        <c:lblOffset val="100"/>
        <c:baseTimeUnit val="months"/>
      </c:dateAx>
      <c:valAx>
        <c:axId val="474136664"/>
        <c:scaling>
          <c:orientation val="minMax"/>
        </c:scaling>
        <c:delete val="1"/>
        <c:axPos val="l"/>
        <c:numFmt formatCode="0.00" sourceLinked="1"/>
        <c:majorTickMark val="none"/>
        <c:minorTickMark val="none"/>
        <c:tickLblPos val="nextTo"/>
        <c:crossAx val="474138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b="0" i="0" cap="all" baseline="0">
                <a:effectLst/>
              </a:rPr>
              <a:t>Process House FY 19 (Kg/Kg)</a:t>
            </a:r>
            <a:endParaRPr lang="en-US" sz="140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Steam!$N$3</c:f>
              <c:strCache>
                <c:ptCount val="1"/>
                <c:pt idx="0">
                  <c:v>PH(Kg/Kg)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Steam!$M$4:$M$15</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Steam!$N$4:$N$15</c:f>
              <c:numCache>
                <c:formatCode>0.00</c:formatCode>
                <c:ptCount val="12"/>
                <c:pt idx="0">
                  <c:v>6.4271554340074788</c:v>
                </c:pt>
                <c:pt idx="1">
                  <c:v>6.5684504564726707</c:v>
                </c:pt>
                <c:pt idx="2">
                  <c:v>6.872315515562657</c:v>
                </c:pt>
                <c:pt idx="3">
                  <c:v>6.4214650896909333</c:v>
                </c:pt>
                <c:pt idx="4">
                  <c:v>6.0431923046632878</c:v>
                </c:pt>
                <c:pt idx="5">
                  <c:v>6.0118307787214862</c:v>
                </c:pt>
                <c:pt idx="6">
                  <c:v>6.1553714542419558</c:v>
                </c:pt>
                <c:pt idx="7">
                  <c:v>6.821553941774428</c:v>
                </c:pt>
                <c:pt idx="8">
                  <c:v>6.6144426524797275</c:v>
                </c:pt>
                <c:pt idx="9">
                  <c:v>6.485197857771988</c:v>
                </c:pt>
                <c:pt idx="10">
                  <c:v>5.6284835609156483</c:v>
                </c:pt>
                <c:pt idx="11">
                  <c:v>5.7588315854243319</c:v>
                </c:pt>
              </c:numCache>
            </c:numRef>
          </c:val>
          <c:smooth val="0"/>
          <c:extLst>
            <c:ext xmlns:c16="http://schemas.microsoft.com/office/drawing/2014/chart" uri="{C3380CC4-5D6E-409C-BE32-E72D297353CC}">
              <c16:uniqueId val="{00000000-1982-4611-880E-1F32B55A3126}"/>
            </c:ext>
          </c:extLst>
        </c:ser>
        <c:dLbls>
          <c:dLblPos val="ctr"/>
          <c:showLegendKey val="0"/>
          <c:showVal val="1"/>
          <c:showCatName val="0"/>
          <c:showSerName val="0"/>
          <c:showPercent val="0"/>
          <c:showBubbleSize val="0"/>
        </c:dLbls>
        <c:marker val="1"/>
        <c:smooth val="0"/>
        <c:axId val="474140928"/>
        <c:axId val="474138960"/>
      </c:lineChart>
      <c:dateAx>
        <c:axId val="474140928"/>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38960"/>
        <c:crosses val="autoZero"/>
        <c:auto val="1"/>
        <c:lblOffset val="100"/>
        <c:baseTimeUnit val="months"/>
      </c:dateAx>
      <c:valAx>
        <c:axId val="474138960"/>
        <c:scaling>
          <c:orientation val="minMax"/>
        </c:scaling>
        <c:delete val="1"/>
        <c:axPos val="l"/>
        <c:numFmt formatCode="0.00" sourceLinked="1"/>
        <c:majorTickMark val="none"/>
        <c:minorTickMark val="none"/>
        <c:tickLblPos val="nextTo"/>
        <c:crossAx val="474140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b="0" i="0" cap="all" baseline="0">
                <a:effectLst/>
              </a:rPr>
              <a:t>Process House FY 17 (Kg/Kg)</a:t>
            </a:r>
            <a:endParaRPr lang="en-US" sz="140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Steam!$C$20</c:f>
              <c:strCache>
                <c:ptCount val="1"/>
                <c:pt idx="0">
                  <c:v>Process House (Kg/Kg)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Steam!$B$21:$B$32</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Steam!$C$21:$C$32</c:f>
              <c:numCache>
                <c:formatCode>0.00</c:formatCode>
                <c:ptCount val="12"/>
                <c:pt idx="0">
                  <c:v>6.7917294365983079</c:v>
                </c:pt>
                <c:pt idx="1">
                  <c:v>6.7820500654229807</c:v>
                </c:pt>
                <c:pt idx="2">
                  <c:v>7.1346856495781585</c:v>
                </c:pt>
                <c:pt idx="3">
                  <c:v>7.3946841434369865</c:v>
                </c:pt>
                <c:pt idx="4">
                  <c:v>7.0614946038280388</c:v>
                </c:pt>
                <c:pt idx="5">
                  <c:v>6.8375820314149252</c:v>
                </c:pt>
                <c:pt idx="6">
                  <c:v>7.2407318560428378</c:v>
                </c:pt>
                <c:pt idx="7">
                  <c:v>7.2979048393495232</c:v>
                </c:pt>
                <c:pt idx="8">
                  <c:v>7.3113620829400245</c:v>
                </c:pt>
                <c:pt idx="9">
                  <c:v>7.9186934020976416</c:v>
                </c:pt>
                <c:pt idx="10">
                  <c:v>7.1155076233263577</c:v>
                </c:pt>
                <c:pt idx="11">
                  <c:v>7.0523607782797271</c:v>
                </c:pt>
              </c:numCache>
            </c:numRef>
          </c:val>
          <c:smooth val="0"/>
          <c:extLst>
            <c:ext xmlns:c16="http://schemas.microsoft.com/office/drawing/2014/chart" uri="{C3380CC4-5D6E-409C-BE32-E72D297353CC}">
              <c16:uniqueId val="{00000000-D49C-4194-A474-374B337E6869}"/>
            </c:ext>
          </c:extLst>
        </c:ser>
        <c:dLbls>
          <c:dLblPos val="ctr"/>
          <c:showLegendKey val="0"/>
          <c:showVal val="1"/>
          <c:showCatName val="0"/>
          <c:showSerName val="0"/>
          <c:showPercent val="0"/>
          <c:showBubbleSize val="0"/>
        </c:dLbls>
        <c:marker val="1"/>
        <c:smooth val="0"/>
        <c:axId val="500752144"/>
        <c:axId val="500747552"/>
      </c:lineChart>
      <c:dateAx>
        <c:axId val="500752144"/>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500747552"/>
        <c:crosses val="autoZero"/>
        <c:auto val="1"/>
        <c:lblOffset val="100"/>
        <c:baseTimeUnit val="months"/>
      </c:dateAx>
      <c:valAx>
        <c:axId val="500747552"/>
        <c:scaling>
          <c:orientation val="minMax"/>
        </c:scaling>
        <c:delete val="1"/>
        <c:axPos val="l"/>
        <c:numFmt formatCode="0.00" sourceLinked="1"/>
        <c:majorTickMark val="none"/>
        <c:minorTickMark val="none"/>
        <c:tickLblPos val="nextTo"/>
        <c:crossAx val="50075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b="0" i="0" cap="all" baseline="0">
                <a:effectLst/>
              </a:rPr>
              <a:t>Process House FY 18 (Kg/Kg)</a:t>
            </a:r>
            <a:endParaRPr lang="en-US" sz="120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Steam!$G$20</c:f>
              <c:strCache>
                <c:ptCount val="1"/>
                <c:pt idx="0">
                  <c:v>Process House (Kg/Kg)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Steam!$F$21:$F$32</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Steam!$G$21:$G$32</c:f>
              <c:numCache>
                <c:formatCode>0.00</c:formatCode>
                <c:ptCount val="12"/>
                <c:pt idx="0">
                  <c:v>6.5753998319947584</c:v>
                </c:pt>
                <c:pt idx="1">
                  <c:v>6.48765299526098</c:v>
                </c:pt>
                <c:pt idx="2">
                  <c:v>6.5690994046925342</c:v>
                </c:pt>
                <c:pt idx="3">
                  <c:v>7.4946918669259226</c:v>
                </c:pt>
                <c:pt idx="4">
                  <c:v>6.8696480680992211</c:v>
                </c:pt>
                <c:pt idx="5">
                  <c:v>7.6618071528475493</c:v>
                </c:pt>
                <c:pt idx="6">
                  <c:v>6.3982584644428311</c:v>
                </c:pt>
                <c:pt idx="7">
                  <c:v>7.4513016220434505</c:v>
                </c:pt>
                <c:pt idx="8">
                  <c:v>6.8127743131646952</c:v>
                </c:pt>
                <c:pt idx="9">
                  <c:v>7.5595403083177457</c:v>
                </c:pt>
                <c:pt idx="10">
                  <c:v>7.104281163227685</c:v>
                </c:pt>
                <c:pt idx="11">
                  <c:v>7.1390417152059626</c:v>
                </c:pt>
              </c:numCache>
            </c:numRef>
          </c:val>
          <c:smooth val="0"/>
          <c:extLst>
            <c:ext xmlns:c16="http://schemas.microsoft.com/office/drawing/2014/chart" uri="{C3380CC4-5D6E-409C-BE32-E72D297353CC}">
              <c16:uniqueId val="{00000000-89CD-4D33-9171-8F5E312C3DB0}"/>
            </c:ext>
          </c:extLst>
        </c:ser>
        <c:dLbls>
          <c:dLblPos val="ctr"/>
          <c:showLegendKey val="0"/>
          <c:showVal val="1"/>
          <c:showCatName val="0"/>
          <c:showSerName val="0"/>
          <c:showPercent val="0"/>
          <c:showBubbleSize val="0"/>
        </c:dLbls>
        <c:marker val="1"/>
        <c:smooth val="0"/>
        <c:axId val="500749848"/>
        <c:axId val="500750504"/>
      </c:lineChart>
      <c:dateAx>
        <c:axId val="500749848"/>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500750504"/>
        <c:crosses val="autoZero"/>
        <c:auto val="1"/>
        <c:lblOffset val="100"/>
        <c:baseTimeUnit val="months"/>
      </c:dateAx>
      <c:valAx>
        <c:axId val="500750504"/>
        <c:scaling>
          <c:orientation val="minMax"/>
        </c:scaling>
        <c:delete val="1"/>
        <c:axPos val="l"/>
        <c:numFmt formatCode="0.00" sourceLinked="1"/>
        <c:majorTickMark val="none"/>
        <c:minorTickMark val="none"/>
        <c:tickLblPos val="nextTo"/>
        <c:crossAx val="500749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40" b="0" i="0" u="none" strike="noStrike" kern="1200" cap="all" spc="0" baseline="0">
                <a:gradFill>
                  <a:gsLst>
                    <a:gs pos="0">
                      <a:sysClr val="windowText" lastClr="000000">
                        <a:lumMod val="50000"/>
                        <a:lumOff val="50000"/>
                      </a:sysClr>
                    </a:gs>
                    <a:gs pos="100000">
                      <a:sysClr val="windowText" lastClr="000000">
                        <a:lumMod val="85000"/>
                        <a:lumOff val="15000"/>
                      </a:sysClr>
                    </a:gs>
                  </a:gsLst>
                </a:gradFill>
                <a:latin typeface="+mn-lt"/>
                <a:ea typeface="+mn-ea"/>
                <a:cs typeface="+mn-cs"/>
              </a:defRPr>
            </a:pPr>
            <a:r>
              <a:rPr lang="en-US" sz="1400" b="0" i="0" cap="all" baseline="0">
                <a:effectLst/>
              </a:rPr>
              <a:t>Process House FY 19 (Kg/Kg)</a:t>
            </a:r>
            <a:endParaRPr lang="en-US" sz="140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40" b="0" i="0" u="none" strike="noStrike" kern="1200" cap="all" spc="0" baseline="0">
              <a:gradFill>
                <a:gsLst>
                  <a:gs pos="0">
                    <a:sysClr val="windowText" lastClr="000000">
                      <a:lumMod val="50000"/>
                      <a:lumOff val="50000"/>
                    </a:sysClr>
                  </a:gs>
                  <a:gs pos="100000">
                    <a:sysClr val="windowText" lastClr="000000">
                      <a:lumMod val="85000"/>
                      <a:lumOff val="15000"/>
                    </a:sysClr>
                  </a:gs>
                </a:gsLst>
              </a:gradFill>
              <a:latin typeface="+mn-lt"/>
              <a:ea typeface="+mn-ea"/>
              <a:cs typeface="+mn-cs"/>
            </a:defRPr>
          </a:pPr>
          <a:endParaRPr lang="en-US"/>
        </a:p>
      </c:txPr>
    </c:title>
    <c:autoTitleDeleted val="0"/>
    <c:plotArea>
      <c:layout/>
      <c:lineChart>
        <c:grouping val="standard"/>
        <c:varyColors val="0"/>
        <c:ser>
          <c:idx val="0"/>
          <c:order val="0"/>
          <c:tx>
            <c:strRef>
              <c:f>Steam!$K$20</c:f>
              <c:strCache>
                <c:ptCount val="1"/>
                <c:pt idx="0">
                  <c:v>Process House (Kg/Kg)</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Steam!$J$21:$J$32</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Steam!$K$21:$K$32</c:f>
              <c:numCache>
                <c:formatCode>0.00</c:formatCode>
                <c:ptCount val="12"/>
                <c:pt idx="0">
                  <c:v>7.0402561390721274</c:v>
                </c:pt>
                <c:pt idx="1">
                  <c:v>6.9663987325138335</c:v>
                </c:pt>
                <c:pt idx="2">
                  <c:v>6.9984343326603895</c:v>
                </c:pt>
                <c:pt idx="3">
                  <c:v>6.9627932556613326</c:v>
                </c:pt>
                <c:pt idx="4">
                  <c:v>6.9807137632524583</c:v>
                </c:pt>
                <c:pt idx="5">
                  <c:v>6.4811082164411351</c:v>
                </c:pt>
                <c:pt idx="6">
                  <c:v>6.6629234174809566</c:v>
                </c:pt>
                <c:pt idx="7">
                  <c:v>7.4893543155086482</c:v>
                </c:pt>
                <c:pt idx="8">
                  <c:v>7.7382747079292926</c:v>
                </c:pt>
                <c:pt idx="9">
                  <c:v>7.8674133407724032</c:v>
                </c:pt>
                <c:pt idx="10">
                  <c:v>7.1453493646225876</c:v>
                </c:pt>
                <c:pt idx="11">
                  <c:v>6.8565709222845399</c:v>
                </c:pt>
              </c:numCache>
            </c:numRef>
          </c:val>
          <c:smooth val="0"/>
          <c:extLst>
            <c:ext xmlns:c16="http://schemas.microsoft.com/office/drawing/2014/chart" uri="{C3380CC4-5D6E-409C-BE32-E72D297353CC}">
              <c16:uniqueId val="{00000000-F423-446B-9896-732FFD883D80}"/>
            </c:ext>
          </c:extLst>
        </c:ser>
        <c:dLbls>
          <c:dLblPos val="ctr"/>
          <c:showLegendKey val="0"/>
          <c:showVal val="1"/>
          <c:showCatName val="0"/>
          <c:showSerName val="0"/>
          <c:showPercent val="0"/>
          <c:showBubbleSize val="0"/>
        </c:dLbls>
        <c:marker val="1"/>
        <c:smooth val="0"/>
        <c:axId val="349474560"/>
        <c:axId val="349475872"/>
      </c:lineChart>
      <c:dateAx>
        <c:axId val="349474560"/>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349475872"/>
        <c:crosses val="autoZero"/>
        <c:auto val="1"/>
        <c:lblOffset val="100"/>
        <c:baseTimeUnit val="months"/>
      </c:dateAx>
      <c:valAx>
        <c:axId val="349475872"/>
        <c:scaling>
          <c:orientation val="minMax"/>
        </c:scaling>
        <c:delete val="1"/>
        <c:axPos val="l"/>
        <c:numFmt formatCode="0.00" sourceLinked="1"/>
        <c:majorTickMark val="none"/>
        <c:minorTickMark val="none"/>
        <c:tickLblPos val="nextTo"/>
        <c:crossAx val="349474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40" b="0" i="0" u="none" strike="noStrike" cap="all" baseline="0" dirty="0">
                <a:effectLst/>
              </a:rPr>
              <a:t>FY 18</a:t>
            </a:r>
            <a:endParaRPr lang="en-US" dirty="0"/>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Power!$Q$3</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Power!$J$4:$J$15</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Power!$Q$4:$Q$15</c:f>
              <c:numCache>
                <c:formatCode>_(* #,##0.00_);_(* \(#,##0.00\);_(* "-"??_);_(@_)</c:formatCode>
                <c:ptCount val="12"/>
                <c:pt idx="0">
                  <c:v>3.1755080871863592</c:v>
                </c:pt>
                <c:pt idx="1">
                  <c:v>3.0337600403492173</c:v>
                </c:pt>
                <c:pt idx="2">
                  <c:v>2.6994091832612708</c:v>
                </c:pt>
                <c:pt idx="3">
                  <c:v>2.8165950631828771</c:v>
                </c:pt>
                <c:pt idx="4">
                  <c:v>3.6862776636179384</c:v>
                </c:pt>
                <c:pt idx="5">
                  <c:v>3.7642032122682658</c:v>
                </c:pt>
                <c:pt idx="6">
                  <c:v>3.178780871847942</c:v>
                </c:pt>
                <c:pt idx="7">
                  <c:v>2.9081563507677695</c:v>
                </c:pt>
                <c:pt idx="8">
                  <c:v>2.7760121493609886</c:v>
                </c:pt>
                <c:pt idx="9">
                  <c:v>2.8427870753158997</c:v>
                </c:pt>
                <c:pt idx="10">
                  <c:v>2.740245644647656</c:v>
                </c:pt>
                <c:pt idx="11">
                  <c:v>2.5793865858448131</c:v>
                </c:pt>
              </c:numCache>
            </c:numRef>
          </c:val>
          <c:smooth val="0"/>
          <c:extLst>
            <c:ext xmlns:c16="http://schemas.microsoft.com/office/drawing/2014/chart" uri="{C3380CC4-5D6E-409C-BE32-E72D297353CC}">
              <c16:uniqueId val="{00000000-789B-498A-9112-B314C454DD4E}"/>
            </c:ext>
          </c:extLst>
        </c:ser>
        <c:dLbls>
          <c:dLblPos val="ctr"/>
          <c:showLegendKey val="0"/>
          <c:showVal val="1"/>
          <c:showCatName val="0"/>
          <c:showSerName val="0"/>
          <c:showPercent val="0"/>
          <c:showBubbleSize val="0"/>
        </c:dLbls>
        <c:marker val="1"/>
        <c:smooth val="0"/>
        <c:axId val="444693352"/>
        <c:axId val="229405408"/>
      </c:lineChart>
      <c:dateAx>
        <c:axId val="44469335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29405408"/>
        <c:crosses val="autoZero"/>
        <c:auto val="1"/>
        <c:lblOffset val="100"/>
        <c:baseTimeUnit val="months"/>
      </c:dateAx>
      <c:valAx>
        <c:axId val="229405408"/>
        <c:scaling>
          <c:orientation val="minMax"/>
        </c:scaling>
        <c:delete val="1"/>
        <c:axPos val="l"/>
        <c:numFmt formatCode="_(* #,##0.00_);_(* \(#,##0.00\);_(* &quot;-&quot;??_);_(@_)" sourceLinked="1"/>
        <c:majorTickMark val="none"/>
        <c:minorTickMark val="none"/>
        <c:tickLblPos val="nextTo"/>
        <c:crossAx val="444693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40" b="0" i="0" u="none" strike="noStrike" cap="all" baseline="0" dirty="0">
                <a:effectLst/>
              </a:rPr>
              <a:t>FY 19</a:t>
            </a:r>
            <a:endParaRPr lang="en-US" dirty="0"/>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Power!$Y$3</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Power!$R$4:$R$15</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Power!$Y$4:$Y$15</c:f>
              <c:numCache>
                <c:formatCode>_(* #,##0.00_);_(* \(#,##0.00\);_(* "-"??_);_(@_)</c:formatCode>
                <c:ptCount val="12"/>
                <c:pt idx="0">
                  <c:v>2.7681455963541519</c:v>
                </c:pt>
                <c:pt idx="1">
                  <c:v>3.0033727088446915</c:v>
                </c:pt>
                <c:pt idx="2">
                  <c:v>3.5511605446756276</c:v>
                </c:pt>
                <c:pt idx="3">
                  <c:v>3.6173366359332513</c:v>
                </c:pt>
                <c:pt idx="4">
                  <c:v>3.5456263385009423</c:v>
                </c:pt>
                <c:pt idx="5">
                  <c:v>3.4347768995643264</c:v>
                </c:pt>
                <c:pt idx="6">
                  <c:v>3.1579993208464883</c:v>
                </c:pt>
                <c:pt idx="7">
                  <c:v>2.8827292973859682</c:v>
                </c:pt>
                <c:pt idx="8">
                  <c:v>2.9400888452609242</c:v>
                </c:pt>
                <c:pt idx="9">
                  <c:v>3.4302877010606978</c:v>
                </c:pt>
                <c:pt idx="10">
                  <c:v>3.1812939573706984</c:v>
                </c:pt>
                <c:pt idx="11">
                  <c:v>2.9444899985143644</c:v>
                </c:pt>
              </c:numCache>
            </c:numRef>
          </c:val>
          <c:smooth val="0"/>
          <c:extLst>
            <c:ext xmlns:c16="http://schemas.microsoft.com/office/drawing/2014/chart" uri="{C3380CC4-5D6E-409C-BE32-E72D297353CC}">
              <c16:uniqueId val="{00000000-8502-428E-A5DB-2ADB19ACFC45}"/>
            </c:ext>
          </c:extLst>
        </c:ser>
        <c:dLbls>
          <c:dLblPos val="ctr"/>
          <c:showLegendKey val="0"/>
          <c:showVal val="1"/>
          <c:showCatName val="0"/>
          <c:showSerName val="0"/>
          <c:showPercent val="0"/>
          <c:showBubbleSize val="0"/>
        </c:dLbls>
        <c:marker val="1"/>
        <c:smooth val="0"/>
        <c:axId val="349081432"/>
        <c:axId val="229409672"/>
      </c:lineChart>
      <c:dateAx>
        <c:axId val="34908143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29409672"/>
        <c:crosses val="autoZero"/>
        <c:auto val="1"/>
        <c:lblOffset val="100"/>
        <c:baseTimeUnit val="months"/>
      </c:dateAx>
      <c:valAx>
        <c:axId val="229409672"/>
        <c:scaling>
          <c:orientation val="minMax"/>
        </c:scaling>
        <c:delete val="1"/>
        <c:axPos val="l"/>
        <c:numFmt formatCode="_(* #,##0.00_);_(* \(#,##0.00\);_(* &quot;-&quot;??_);_(@_)" sourceLinked="1"/>
        <c:majorTickMark val="none"/>
        <c:minorTickMark val="none"/>
        <c:tickLblPos val="nextTo"/>
        <c:crossAx val="349081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Fy 17</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cked"/>
        <c:varyColors val="0"/>
        <c:ser>
          <c:idx val="0"/>
          <c:order val="0"/>
          <c:tx>
            <c:strRef>
              <c:f>Power!$I$19</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Power!$B$20:$B$31</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Power!$I$20:$I$31</c:f>
              <c:numCache>
                <c:formatCode>_(* #,##0.00_);_(* \(#,##0.00\);_(* "-"??_);_(@_)</c:formatCode>
                <c:ptCount val="12"/>
                <c:pt idx="0">
                  <c:v>2.8302981951408102</c:v>
                </c:pt>
                <c:pt idx="1">
                  <c:v>3.0762981914731586</c:v>
                </c:pt>
                <c:pt idx="2">
                  <c:v>3.1566519596719989</c:v>
                </c:pt>
                <c:pt idx="3">
                  <c:v>3.2058180320242977</c:v>
                </c:pt>
                <c:pt idx="4">
                  <c:v>3.1323536588548135</c:v>
                </c:pt>
                <c:pt idx="5">
                  <c:v>2.8447383324642574</c:v>
                </c:pt>
                <c:pt idx="6">
                  <c:v>2.8369955546552541</c:v>
                </c:pt>
                <c:pt idx="7">
                  <c:v>2.8576322041260025</c:v>
                </c:pt>
                <c:pt idx="8">
                  <c:v>2.5957235951641158</c:v>
                </c:pt>
                <c:pt idx="9">
                  <c:v>2.6661201290303342</c:v>
                </c:pt>
                <c:pt idx="10">
                  <c:v>2.558037815383396</c:v>
                </c:pt>
                <c:pt idx="11">
                  <c:v>2.5193543230984501</c:v>
                </c:pt>
              </c:numCache>
            </c:numRef>
          </c:val>
          <c:smooth val="0"/>
          <c:extLst>
            <c:ext xmlns:c16="http://schemas.microsoft.com/office/drawing/2014/chart" uri="{C3380CC4-5D6E-409C-BE32-E72D297353CC}">
              <c16:uniqueId val="{00000000-2138-448B-8828-82F7D39B6E17}"/>
            </c:ext>
          </c:extLst>
        </c:ser>
        <c:dLbls>
          <c:dLblPos val="ctr"/>
          <c:showLegendKey val="0"/>
          <c:showVal val="1"/>
          <c:showCatName val="0"/>
          <c:showSerName val="0"/>
          <c:showPercent val="0"/>
          <c:showBubbleSize val="0"/>
        </c:dLbls>
        <c:marker val="1"/>
        <c:smooth val="0"/>
        <c:axId val="474134696"/>
        <c:axId val="474145848"/>
      </c:lineChart>
      <c:dateAx>
        <c:axId val="474134696"/>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45848"/>
        <c:crosses val="autoZero"/>
        <c:auto val="1"/>
        <c:lblOffset val="100"/>
        <c:baseTimeUnit val="months"/>
      </c:dateAx>
      <c:valAx>
        <c:axId val="474145848"/>
        <c:scaling>
          <c:orientation val="minMax"/>
        </c:scaling>
        <c:delete val="1"/>
        <c:axPos val="l"/>
        <c:numFmt formatCode="_(* #,##0.00_);_(* \(#,##0.00\);_(* &quot;-&quot;??_);_(@_)" sourceLinked="1"/>
        <c:majorTickMark val="none"/>
        <c:minorTickMark val="none"/>
        <c:tickLblPos val="nextTo"/>
        <c:crossAx val="4741346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40" b="0" i="0" cap="all" baseline="0">
                <a:effectLst/>
              </a:rPr>
              <a:t>Fy 18</a:t>
            </a:r>
            <a:endParaRPr lang="en-US" sz="1440">
              <a:effectLst/>
            </a:endParaRPr>
          </a:p>
        </c:rich>
      </c:tx>
      <c:layout>
        <c:manualLayout>
          <c:xMode val="edge"/>
          <c:yMode val="edge"/>
          <c:x val="0.43144444444444441"/>
          <c:y val="1.8518518518518517E-2"/>
        </c:manualLayout>
      </c:layout>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manualLayout>
          <c:layoutTarget val="inner"/>
          <c:xMode val="edge"/>
          <c:yMode val="edge"/>
          <c:x val="4.4182760063127186E-2"/>
          <c:y val="0.20792239008079191"/>
          <c:w val="0.9129251037685735"/>
          <c:h val="0.58483107463333361"/>
        </c:manualLayout>
      </c:layout>
      <c:lineChart>
        <c:grouping val="standard"/>
        <c:varyColors val="0"/>
        <c:ser>
          <c:idx val="0"/>
          <c:order val="0"/>
          <c:tx>
            <c:strRef>
              <c:f>Power!$Q$19</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Power!$J$20:$J$31</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Power!$Q$20:$Q$31</c:f>
              <c:numCache>
                <c:formatCode>_(* #,##0.00_);_(* \(#,##0.00\);_(* "-"??_);_(@_)</c:formatCode>
                <c:ptCount val="12"/>
                <c:pt idx="0">
                  <c:v>2.5638256746373522</c:v>
                </c:pt>
                <c:pt idx="1">
                  <c:v>2.8279681896765534</c:v>
                </c:pt>
                <c:pt idx="2">
                  <c:v>2.7377598846215818</c:v>
                </c:pt>
                <c:pt idx="3">
                  <c:v>2.7074179803313196</c:v>
                </c:pt>
                <c:pt idx="4">
                  <c:v>3.2782916604290464</c:v>
                </c:pt>
                <c:pt idx="5">
                  <c:v>2.816770583480583</c:v>
                </c:pt>
                <c:pt idx="6">
                  <c:v>2.7041612834715245</c:v>
                </c:pt>
                <c:pt idx="7">
                  <c:v>2.4383346267543051</c:v>
                </c:pt>
                <c:pt idx="8">
                  <c:v>2.3263963400443259</c:v>
                </c:pt>
                <c:pt idx="9">
                  <c:v>2.6326395390048996</c:v>
                </c:pt>
                <c:pt idx="10">
                  <c:v>2.5274647909758019</c:v>
                </c:pt>
                <c:pt idx="11">
                  <c:v>2.5912157531261597</c:v>
                </c:pt>
              </c:numCache>
            </c:numRef>
          </c:val>
          <c:smooth val="0"/>
          <c:extLst>
            <c:ext xmlns:c16="http://schemas.microsoft.com/office/drawing/2014/chart" uri="{C3380CC4-5D6E-409C-BE32-E72D297353CC}">
              <c16:uniqueId val="{00000000-CB50-42CD-9C4C-BF83FB4043A6}"/>
            </c:ext>
          </c:extLst>
        </c:ser>
        <c:dLbls>
          <c:dLblPos val="ctr"/>
          <c:showLegendKey val="0"/>
          <c:showVal val="1"/>
          <c:showCatName val="0"/>
          <c:showSerName val="0"/>
          <c:showPercent val="0"/>
          <c:showBubbleSize val="0"/>
        </c:dLbls>
        <c:marker val="1"/>
        <c:smooth val="0"/>
        <c:axId val="474125512"/>
        <c:axId val="474133384"/>
      </c:lineChart>
      <c:dateAx>
        <c:axId val="47412551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33384"/>
        <c:crosses val="autoZero"/>
        <c:auto val="1"/>
        <c:lblOffset val="100"/>
        <c:baseTimeUnit val="months"/>
      </c:dateAx>
      <c:valAx>
        <c:axId val="474133384"/>
        <c:scaling>
          <c:orientation val="minMax"/>
        </c:scaling>
        <c:delete val="1"/>
        <c:axPos val="l"/>
        <c:numFmt formatCode="_(* #,##0.00_);_(* \(#,##0.00\);_(* &quot;-&quot;??_);_(@_)" sourceLinked="1"/>
        <c:majorTickMark val="none"/>
        <c:minorTickMark val="none"/>
        <c:tickLblPos val="nextTo"/>
        <c:crossAx val="474125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40" b="0" i="0" cap="all" baseline="0">
                <a:effectLst/>
              </a:rPr>
              <a:t>Fy 19</a:t>
            </a:r>
            <a:endParaRPr lang="en-US" sz="1440">
              <a:effectLst/>
            </a:endParaRP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Power!$Y$19</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Power!$R$20:$R$31</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Power!$Y$20:$Y$31</c:f>
              <c:numCache>
                <c:formatCode>_(* #,##0.00_);_(* \(#,##0.00\);_(* "-"??_);_(@_)</c:formatCode>
                <c:ptCount val="12"/>
                <c:pt idx="0">
                  <c:v>2.845087580652379</c:v>
                </c:pt>
                <c:pt idx="1">
                  <c:v>3.0127805043205647</c:v>
                </c:pt>
                <c:pt idx="2">
                  <c:v>3.2565199225717549</c:v>
                </c:pt>
                <c:pt idx="3">
                  <c:v>3.0978683174482735</c:v>
                </c:pt>
                <c:pt idx="4">
                  <c:v>3.1913219916021278</c:v>
                </c:pt>
                <c:pt idx="5">
                  <c:v>2.7349736069721229</c:v>
                </c:pt>
                <c:pt idx="6">
                  <c:v>2.5879498202620379</c:v>
                </c:pt>
                <c:pt idx="7">
                  <c:v>3.0282027374711689</c:v>
                </c:pt>
                <c:pt idx="8">
                  <c:v>2.8074939050575067</c:v>
                </c:pt>
                <c:pt idx="9">
                  <c:v>2.7683242524941454</c:v>
                </c:pt>
                <c:pt idx="10">
                  <c:v>2.5687353601443195</c:v>
                </c:pt>
                <c:pt idx="11">
                  <c:v>2.6808867508873684</c:v>
                </c:pt>
              </c:numCache>
            </c:numRef>
          </c:val>
          <c:smooth val="0"/>
          <c:extLst>
            <c:ext xmlns:c16="http://schemas.microsoft.com/office/drawing/2014/chart" uri="{C3380CC4-5D6E-409C-BE32-E72D297353CC}">
              <c16:uniqueId val="{00000000-B45F-45F4-A566-30A6FFB106B0}"/>
            </c:ext>
          </c:extLst>
        </c:ser>
        <c:dLbls>
          <c:dLblPos val="ctr"/>
          <c:showLegendKey val="0"/>
          <c:showVal val="1"/>
          <c:showCatName val="0"/>
          <c:showSerName val="0"/>
          <c:showPercent val="0"/>
          <c:showBubbleSize val="0"/>
        </c:dLbls>
        <c:marker val="1"/>
        <c:smooth val="0"/>
        <c:axId val="475273960"/>
        <c:axId val="475280192"/>
      </c:lineChart>
      <c:dateAx>
        <c:axId val="475273960"/>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5280192"/>
        <c:crosses val="autoZero"/>
        <c:auto val="1"/>
        <c:lblOffset val="100"/>
        <c:baseTimeUnit val="months"/>
      </c:dateAx>
      <c:valAx>
        <c:axId val="475280192"/>
        <c:scaling>
          <c:orientation val="minMax"/>
        </c:scaling>
        <c:delete val="1"/>
        <c:axPos val="l"/>
        <c:numFmt formatCode="_(* #,##0.00_);_(* \(#,##0.00\);_(* &quot;-&quot;??_);_(@_)" sourceLinked="1"/>
        <c:majorTickMark val="none"/>
        <c:minorTickMark val="none"/>
        <c:tickLblPos val="nextTo"/>
        <c:crossAx val="475273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FY 17</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Power!$I$35</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Power!$B$36:$B$47</c:f>
              <c:numCache>
                <c:formatCode>[$-409]mmm\-yy;@</c:formatCode>
                <c:ptCount val="12"/>
                <c:pt idx="0">
                  <c:v>42461</c:v>
                </c:pt>
                <c:pt idx="1">
                  <c:v>42492</c:v>
                </c:pt>
                <c:pt idx="2">
                  <c:v>42523</c:v>
                </c:pt>
                <c:pt idx="3">
                  <c:v>42554</c:v>
                </c:pt>
                <c:pt idx="4">
                  <c:v>42585</c:v>
                </c:pt>
                <c:pt idx="5">
                  <c:v>42616</c:v>
                </c:pt>
                <c:pt idx="6">
                  <c:v>42647</c:v>
                </c:pt>
                <c:pt idx="7">
                  <c:v>42678</c:v>
                </c:pt>
                <c:pt idx="8">
                  <c:v>42709</c:v>
                </c:pt>
                <c:pt idx="9">
                  <c:v>42740</c:v>
                </c:pt>
                <c:pt idx="10">
                  <c:v>42771</c:v>
                </c:pt>
                <c:pt idx="11">
                  <c:v>42802</c:v>
                </c:pt>
              </c:numCache>
            </c:numRef>
          </c:cat>
          <c:val>
            <c:numRef>
              <c:f>Power!$I$36:$I$47</c:f>
              <c:numCache>
                <c:formatCode>0.00</c:formatCode>
                <c:ptCount val="12"/>
                <c:pt idx="0">
                  <c:v>2.6117611146843882</c:v>
                </c:pt>
                <c:pt idx="1">
                  <c:v>2.516135126971637</c:v>
                </c:pt>
                <c:pt idx="2">
                  <c:v>2.7059679380492065</c:v>
                </c:pt>
                <c:pt idx="3">
                  <c:v>2.6873979771133136</c:v>
                </c:pt>
                <c:pt idx="4">
                  <c:v>2.5240798364833554</c:v>
                </c:pt>
                <c:pt idx="5">
                  <c:v>2.4066687696242175</c:v>
                </c:pt>
                <c:pt idx="6">
                  <c:v>2.3740495403970105</c:v>
                </c:pt>
                <c:pt idx="7">
                  <c:v>2.392331825203021</c:v>
                </c:pt>
                <c:pt idx="8">
                  <c:v>2.5576594520335285</c:v>
                </c:pt>
                <c:pt idx="9">
                  <c:v>2.6934765487385639</c:v>
                </c:pt>
                <c:pt idx="10">
                  <c:v>2.3490414707772982</c:v>
                </c:pt>
                <c:pt idx="11">
                  <c:v>2.432171913317049</c:v>
                </c:pt>
              </c:numCache>
            </c:numRef>
          </c:val>
          <c:smooth val="0"/>
          <c:extLst>
            <c:ext xmlns:c16="http://schemas.microsoft.com/office/drawing/2014/chart" uri="{C3380CC4-5D6E-409C-BE32-E72D297353CC}">
              <c16:uniqueId val="{00000000-249E-495E-B7F2-96140B87C0A0}"/>
            </c:ext>
          </c:extLst>
        </c:ser>
        <c:dLbls>
          <c:dLblPos val="ctr"/>
          <c:showLegendKey val="0"/>
          <c:showVal val="1"/>
          <c:showCatName val="0"/>
          <c:showSerName val="0"/>
          <c:showPercent val="0"/>
          <c:showBubbleSize val="0"/>
        </c:dLbls>
        <c:marker val="1"/>
        <c:smooth val="0"/>
        <c:axId val="474141912"/>
        <c:axId val="474142568"/>
      </c:lineChart>
      <c:dateAx>
        <c:axId val="474141912"/>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74142568"/>
        <c:crosses val="autoZero"/>
        <c:auto val="1"/>
        <c:lblOffset val="100"/>
        <c:baseTimeUnit val="months"/>
      </c:dateAx>
      <c:valAx>
        <c:axId val="474142568"/>
        <c:scaling>
          <c:orientation val="minMax"/>
        </c:scaling>
        <c:delete val="1"/>
        <c:axPos val="l"/>
        <c:numFmt formatCode="0.00" sourceLinked="1"/>
        <c:majorTickMark val="none"/>
        <c:minorTickMark val="none"/>
        <c:tickLblPos val="nextTo"/>
        <c:crossAx val="474141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FY 18</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Power!$Q$35</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Power!$J$36:$J$47</c:f>
              <c:numCache>
                <c:formatCode>[$-409]mmm\-yy;@</c:formatCode>
                <c:ptCount val="12"/>
                <c:pt idx="0">
                  <c:v>42826</c:v>
                </c:pt>
                <c:pt idx="1">
                  <c:v>42857</c:v>
                </c:pt>
                <c:pt idx="2">
                  <c:v>42888</c:v>
                </c:pt>
                <c:pt idx="3">
                  <c:v>42919</c:v>
                </c:pt>
                <c:pt idx="4">
                  <c:v>42950</c:v>
                </c:pt>
                <c:pt idx="5">
                  <c:v>42981</c:v>
                </c:pt>
                <c:pt idx="6">
                  <c:v>43012</c:v>
                </c:pt>
                <c:pt idx="7">
                  <c:v>43043</c:v>
                </c:pt>
                <c:pt idx="8">
                  <c:v>43074</c:v>
                </c:pt>
                <c:pt idx="9">
                  <c:v>43105</c:v>
                </c:pt>
                <c:pt idx="10">
                  <c:v>43136</c:v>
                </c:pt>
                <c:pt idx="11">
                  <c:v>43167</c:v>
                </c:pt>
              </c:numCache>
            </c:numRef>
          </c:cat>
          <c:val>
            <c:numRef>
              <c:f>Power!$Q$36:$Q$47</c:f>
              <c:numCache>
                <c:formatCode>0.00</c:formatCode>
                <c:ptCount val="12"/>
                <c:pt idx="0">
                  <c:v>2.5886030879747728</c:v>
                </c:pt>
                <c:pt idx="1">
                  <c:v>2.7886199278133228</c:v>
                </c:pt>
                <c:pt idx="2">
                  <c:v>2.5637300991906584</c:v>
                </c:pt>
                <c:pt idx="3">
                  <c:v>2.4756274839855132</c:v>
                </c:pt>
                <c:pt idx="4">
                  <c:v>2.3392126737509416</c:v>
                </c:pt>
                <c:pt idx="5">
                  <c:v>2.6971340478161983</c:v>
                </c:pt>
                <c:pt idx="6">
                  <c:v>2.5951138600101809</c:v>
                </c:pt>
                <c:pt idx="7">
                  <c:v>3.1901478368013212</c:v>
                </c:pt>
                <c:pt idx="8">
                  <c:v>2.3374310542549139</c:v>
                </c:pt>
                <c:pt idx="9">
                  <c:v>2.3558190427276338</c:v>
                </c:pt>
                <c:pt idx="10">
                  <c:v>2.4067152554496154</c:v>
                </c:pt>
                <c:pt idx="11">
                  <c:v>2.6073863036584748</c:v>
                </c:pt>
              </c:numCache>
            </c:numRef>
          </c:val>
          <c:smooth val="0"/>
          <c:extLst>
            <c:ext xmlns:c16="http://schemas.microsoft.com/office/drawing/2014/chart" uri="{C3380CC4-5D6E-409C-BE32-E72D297353CC}">
              <c16:uniqueId val="{00000000-936A-43A0-B4DD-BE5402AA2200}"/>
            </c:ext>
          </c:extLst>
        </c:ser>
        <c:dLbls>
          <c:dLblPos val="ctr"/>
          <c:showLegendKey val="0"/>
          <c:showVal val="1"/>
          <c:showCatName val="0"/>
          <c:showSerName val="0"/>
          <c:showPercent val="0"/>
          <c:showBubbleSize val="0"/>
        </c:dLbls>
        <c:marker val="1"/>
        <c:smooth val="0"/>
        <c:axId val="444697288"/>
        <c:axId val="444693680"/>
      </c:lineChart>
      <c:dateAx>
        <c:axId val="444697288"/>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44693680"/>
        <c:crosses val="autoZero"/>
        <c:auto val="1"/>
        <c:lblOffset val="100"/>
        <c:baseTimeUnit val="months"/>
      </c:dateAx>
      <c:valAx>
        <c:axId val="444693680"/>
        <c:scaling>
          <c:orientation val="minMax"/>
        </c:scaling>
        <c:delete val="1"/>
        <c:axPos val="l"/>
        <c:numFmt formatCode="0.00" sourceLinked="1"/>
        <c:majorTickMark val="none"/>
        <c:minorTickMark val="none"/>
        <c:tickLblPos val="nextTo"/>
        <c:crossAx val="444697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FY 19</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Power!$Y$35</c:f>
              <c:strCache>
                <c:ptCount val="1"/>
                <c:pt idx="0">
                  <c:v>Overall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Power!$R$36:$R$47</c:f>
              <c:numCache>
                <c:formatCode>[$-409]mmm\-yy;@</c:formatCode>
                <c:ptCount val="12"/>
                <c:pt idx="0">
                  <c:v>43191</c:v>
                </c:pt>
                <c:pt idx="1">
                  <c:v>43222</c:v>
                </c:pt>
                <c:pt idx="2">
                  <c:v>43253</c:v>
                </c:pt>
                <c:pt idx="3">
                  <c:v>43284</c:v>
                </c:pt>
                <c:pt idx="4">
                  <c:v>43315</c:v>
                </c:pt>
                <c:pt idx="5">
                  <c:v>43346</c:v>
                </c:pt>
                <c:pt idx="6">
                  <c:v>43377</c:v>
                </c:pt>
                <c:pt idx="7">
                  <c:v>43408</c:v>
                </c:pt>
                <c:pt idx="8">
                  <c:v>43439</c:v>
                </c:pt>
                <c:pt idx="9">
                  <c:v>43470</c:v>
                </c:pt>
                <c:pt idx="10">
                  <c:v>43501</c:v>
                </c:pt>
                <c:pt idx="11">
                  <c:v>43532</c:v>
                </c:pt>
              </c:numCache>
            </c:numRef>
          </c:cat>
          <c:val>
            <c:numRef>
              <c:f>Power!$Y$36:$Y$47</c:f>
              <c:numCache>
                <c:formatCode>0.00</c:formatCode>
                <c:ptCount val="12"/>
                <c:pt idx="0">
                  <c:v>2.8422534596545557</c:v>
                </c:pt>
                <c:pt idx="1">
                  <c:v>2.801869488146663</c:v>
                </c:pt>
                <c:pt idx="2">
                  <c:v>2.8995122164652769</c:v>
                </c:pt>
                <c:pt idx="3">
                  <c:v>2.5369091853371359</c:v>
                </c:pt>
                <c:pt idx="4">
                  <c:v>2.5648265653065554</c:v>
                </c:pt>
                <c:pt idx="5">
                  <c:v>2.4948241359771139</c:v>
                </c:pt>
                <c:pt idx="6">
                  <c:v>2.4999999029635647</c:v>
                </c:pt>
                <c:pt idx="7">
                  <c:v>3.0957070618961842</c:v>
                </c:pt>
                <c:pt idx="8">
                  <c:v>2.6376044875989262</c:v>
                </c:pt>
                <c:pt idx="9">
                  <c:v>3.0660774760979144</c:v>
                </c:pt>
                <c:pt idx="10">
                  <c:v>2.6032875265353361</c:v>
                </c:pt>
                <c:pt idx="11">
                  <c:v>2.4536313984023517</c:v>
                </c:pt>
              </c:numCache>
            </c:numRef>
          </c:val>
          <c:smooth val="0"/>
          <c:extLst>
            <c:ext xmlns:c16="http://schemas.microsoft.com/office/drawing/2014/chart" uri="{C3380CC4-5D6E-409C-BE32-E72D297353CC}">
              <c16:uniqueId val="{00000000-C768-4168-9A19-8940D6502978}"/>
            </c:ext>
          </c:extLst>
        </c:ser>
        <c:dLbls>
          <c:dLblPos val="ctr"/>
          <c:showLegendKey val="0"/>
          <c:showVal val="1"/>
          <c:showCatName val="0"/>
          <c:showSerName val="0"/>
          <c:showPercent val="0"/>
          <c:showBubbleSize val="0"/>
        </c:dLbls>
        <c:marker val="1"/>
        <c:smooth val="0"/>
        <c:axId val="444683184"/>
        <c:axId val="444683840"/>
      </c:lineChart>
      <c:dateAx>
        <c:axId val="444683184"/>
        <c:scaling>
          <c:orientation val="minMax"/>
        </c:scaling>
        <c:delete val="0"/>
        <c:axPos val="b"/>
        <c:numFmt formatCode="[$-409]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444683840"/>
        <c:crosses val="autoZero"/>
        <c:auto val="1"/>
        <c:lblOffset val="100"/>
        <c:baseTimeUnit val="months"/>
      </c:dateAx>
      <c:valAx>
        <c:axId val="444683840"/>
        <c:scaling>
          <c:orientation val="minMax"/>
        </c:scaling>
        <c:delete val="1"/>
        <c:axPos val="l"/>
        <c:numFmt formatCode="0.00" sourceLinked="1"/>
        <c:majorTickMark val="none"/>
        <c:minorTickMark val="none"/>
        <c:tickLblPos val="nextTo"/>
        <c:crossAx val="44468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0.73868</cdr:x>
      <cdr:y>0.20817</cdr:y>
    </cdr:from>
    <cdr:to>
      <cdr:x>1</cdr:x>
      <cdr:y>0.5279</cdr:y>
    </cdr:to>
    <cdr:sp macro="" textlink="">
      <cdr:nvSpPr>
        <cdr:cNvPr id="3" name="Oval 2">
          <a:extLst xmlns:a="http://schemas.openxmlformats.org/drawingml/2006/main">
            <a:ext uri="{FF2B5EF4-FFF2-40B4-BE49-F238E27FC236}">
              <a16:creationId xmlns:a16="http://schemas.microsoft.com/office/drawing/2014/main" id="{1342A7B3-AF80-45D4-98FE-60BF592C626A}"/>
            </a:ext>
          </a:extLst>
        </cdr:cNvPr>
        <cdr:cNvSpPr/>
      </cdr:nvSpPr>
      <cdr:spPr>
        <a:xfrm xmlns:a="http://schemas.openxmlformats.org/drawingml/2006/main">
          <a:off x="2989649" y="491586"/>
          <a:ext cx="1057619" cy="755051"/>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37840" cy="461804"/>
          </a:xfrm>
          <a:prstGeom prst="rect">
            <a:avLst/>
          </a:prstGeom>
        </p:spPr>
        <p:txBody>
          <a:bodyPr vert="horz" lIns="90432" tIns="45216" rIns="90432" bIns="45216" rtlCol="0"/>
          <a:lstStyle>
            <a:lvl1pPr algn="l">
              <a:defRPr sz="1200"/>
            </a:lvl1pPr>
          </a:lstStyle>
          <a:p>
            <a:endParaRPr lang="en-IN"/>
          </a:p>
        </p:txBody>
      </p:sp>
      <p:sp>
        <p:nvSpPr>
          <p:cNvPr id="3" name="Date Placeholder 2"/>
          <p:cNvSpPr>
            <a:spLocks noGrp="1"/>
          </p:cNvSpPr>
          <p:nvPr>
            <p:ph type="dt" sz="quarter" idx="1"/>
          </p:nvPr>
        </p:nvSpPr>
        <p:spPr>
          <a:xfrm>
            <a:off x="3970942" y="0"/>
            <a:ext cx="3037840" cy="461804"/>
          </a:xfrm>
          <a:prstGeom prst="rect">
            <a:avLst/>
          </a:prstGeom>
        </p:spPr>
        <p:txBody>
          <a:bodyPr vert="horz" lIns="90432" tIns="45216" rIns="90432" bIns="45216" rtlCol="0"/>
          <a:lstStyle>
            <a:lvl1pPr algn="r">
              <a:defRPr sz="1200"/>
            </a:lvl1pPr>
          </a:lstStyle>
          <a:p>
            <a:endParaRPr lang="en-IN"/>
          </a:p>
        </p:txBody>
      </p:sp>
      <p:sp>
        <p:nvSpPr>
          <p:cNvPr id="4" name="Footer Placeholder 3"/>
          <p:cNvSpPr>
            <a:spLocks noGrp="1"/>
          </p:cNvSpPr>
          <p:nvPr>
            <p:ph type="ftr" sz="quarter" idx="2"/>
          </p:nvPr>
        </p:nvSpPr>
        <p:spPr>
          <a:xfrm>
            <a:off x="6" y="8772669"/>
            <a:ext cx="3037840" cy="461804"/>
          </a:xfrm>
          <a:prstGeom prst="rect">
            <a:avLst/>
          </a:prstGeom>
        </p:spPr>
        <p:txBody>
          <a:bodyPr vert="horz" lIns="90432" tIns="45216" rIns="90432" bIns="45216" rtlCol="0" anchor="b"/>
          <a:lstStyle>
            <a:lvl1pPr algn="l">
              <a:defRPr sz="1200"/>
            </a:lvl1pPr>
          </a:lstStyle>
          <a:p>
            <a:endParaRPr lang="en-IN"/>
          </a:p>
        </p:txBody>
      </p:sp>
      <p:sp>
        <p:nvSpPr>
          <p:cNvPr id="5" name="Slide Number Placeholder 4"/>
          <p:cNvSpPr>
            <a:spLocks noGrp="1"/>
          </p:cNvSpPr>
          <p:nvPr>
            <p:ph type="sldNum" sz="quarter" idx="3"/>
          </p:nvPr>
        </p:nvSpPr>
        <p:spPr>
          <a:xfrm>
            <a:off x="3970942" y="8772669"/>
            <a:ext cx="3037840" cy="461804"/>
          </a:xfrm>
          <a:prstGeom prst="rect">
            <a:avLst/>
          </a:prstGeom>
        </p:spPr>
        <p:txBody>
          <a:bodyPr vert="horz" lIns="90432" tIns="45216" rIns="90432" bIns="45216" rtlCol="0" anchor="b"/>
          <a:lstStyle>
            <a:lvl1pPr algn="r">
              <a:defRPr sz="1200"/>
            </a:lvl1pPr>
          </a:lstStyle>
          <a:p>
            <a:fld id="{2C94A02D-FAFE-47C9-B270-A88706732346}" type="slidenum">
              <a:rPr lang="en-IN" smtClean="0"/>
              <a:pPr/>
              <a:t>‹#›</a:t>
            </a:fld>
            <a:endParaRPr lang="en-IN"/>
          </a:p>
        </p:txBody>
      </p:sp>
    </p:spTree>
    <p:extLst>
      <p:ext uri="{BB962C8B-B14F-4D97-AF65-F5344CB8AC3E}">
        <p14:creationId xmlns:p14="http://schemas.microsoft.com/office/powerpoint/2010/main" val="304274939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37840" cy="461804"/>
          </a:xfrm>
          <a:prstGeom prst="rect">
            <a:avLst/>
          </a:prstGeom>
        </p:spPr>
        <p:txBody>
          <a:bodyPr vert="horz" lIns="90432" tIns="45216" rIns="90432" bIns="45216" rtlCol="0"/>
          <a:lstStyle>
            <a:lvl1pPr algn="l">
              <a:defRPr sz="1200"/>
            </a:lvl1pPr>
          </a:lstStyle>
          <a:p>
            <a:endParaRPr lang="en-IN"/>
          </a:p>
        </p:txBody>
      </p:sp>
      <p:sp>
        <p:nvSpPr>
          <p:cNvPr id="3" name="Date Placeholder 2"/>
          <p:cNvSpPr>
            <a:spLocks noGrp="1"/>
          </p:cNvSpPr>
          <p:nvPr>
            <p:ph type="dt" idx="1"/>
          </p:nvPr>
        </p:nvSpPr>
        <p:spPr>
          <a:xfrm>
            <a:off x="3970942" y="0"/>
            <a:ext cx="3037840" cy="461804"/>
          </a:xfrm>
          <a:prstGeom prst="rect">
            <a:avLst/>
          </a:prstGeom>
        </p:spPr>
        <p:txBody>
          <a:bodyPr vert="horz" lIns="90432" tIns="45216" rIns="90432" bIns="45216" rtlCol="0"/>
          <a:lstStyle>
            <a:lvl1pPr algn="r">
              <a:defRPr sz="1200"/>
            </a:lvl1pPr>
          </a:lstStyle>
          <a:p>
            <a:endParaRPr lang="en-IN"/>
          </a:p>
        </p:txBody>
      </p:sp>
      <p:sp>
        <p:nvSpPr>
          <p:cNvPr id="4" name="Slide Image Placeholder 3"/>
          <p:cNvSpPr>
            <a:spLocks noGrp="1" noRot="1" noChangeAspect="1"/>
          </p:cNvSpPr>
          <p:nvPr>
            <p:ph type="sldImg" idx="2"/>
          </p:nvPr>
        </p:nvSpPr>
        <p:spPr>
          <a:xfrm>
            <a:off x="735013" y="692150"/>
            <a:ext cx="5540375" cy="3462338"/>
          </a:xfrm>
          <a:prstGeom prst="rect">
            <a:avLst/>
          </a:prstGeom>
          <a:noFill/>
          <a:ln w="12700">
            <a:solidFill>
              <a:prstClr val="black"/>
            </a:solidFill>
          </a:ln>
        </p:spPr>
        <p:txBody>
          <a:bodyPr vert="horz" lIns="90432" tIns="45216" rIns="90432" bIns="45216" rtlCol="0" anchor="ctr"/>
          <a:lstStyle/>
          <a:p>
            <a:endParaRPr lang="en-IN"/>
          </a:p>
        </p:txBody>
      </p:sp>
      <p:sp>
        <p:nvSpPr>
          <p:cNvPr id="5" name="Notes Placeholder 4"/>
          <p:cNvSpPr>
            <a:spLocks noGrp="1"/>
          </p:cNvSpPr>
          <p:nvPr>
            <p:ph type="body" sz="quarter" idx="3"/>
          </p:nvPr>
        </p:nvSpPr>
        <p:spPr>
          <a:xfrm>
            <a:off x="701041" y="4387138"/>
            <a:ext cx="5608320" cy="4156234"/>
          </a:xfrm>
          <a:prstGeom prst="rect">
            <a:avLst/>
          </a:prstGeom>
        </p:spPr>
        <p:txBody>
          <a:bodyPr vert="horz" lIns="90432" tIns="45216" rIns="90432" bIns="452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6" y="8772669"/>
            <a:ext cx="3037840" cy="461804"/>
          </a:xfrm>
          <a:prstGeom prst="rect">
            <a:avLst/>
          </a:prstGeom>
        </p:spPr>
        <p:txBody>
          <a:bodyPr vert="horz" lIns="90432" tIns="45216" rIns="90432" bIns="45216" rtlCol="0" anchor="b"/>
          <a:lstStyle>
            <a:lvl1pPr algn="l">
              <a:defRPr sz="1200"/>
            </a:lvl1pPr>
          </a:lstStyle>
          <a:p>
            <a:endParaRPr lang="en-IN"/>
          </a:p>
        </p:txBody>
      </p:sp>
      <p:sp>
        <p:nvSpPr>
          <p:cNvPr id="7" name="Slide Number Placeholder 6"/>
          <p:cNvSpPr>
            <a:spLocks noGrp="1"/>
          </p:cNvSpPr>
          <p:nvPr>
            <p:ph type="sldNum" sz="quarter" idx="5"/>
          </p:nvPr>
        </p:nvSpPr>
        <p:spPr>
          <a:xfrm>
            <a:off x="3970942" y="8772669"/>
            <a:ext cx="3037840" cy="461804"/>
          </a:xfrm>
          <a:prstGeom prst="rect">
            <a:avLst/>
          </a:prstGeom>
        </p:spPr>
        <p:txBody>
          <a:bodyPr vert="horz" lIns="90432" tIns="45216" rIns="90432" bIns="45216" rtlCol="0" anchor="b"/>
          <a:lstStyle>
            <a:lvl1pPr algn="r">
              <a:defRPr sz="1200"/>
            </a:lvl1pPr>
          </a:lstStyle>
          <a:p>
            <a:fld id="{89BCB6EE-F916-41D3-A96B-1441A66EA911}" type="slidenum">
              <a:rPr lang="en-IN" smtClean="0"/>
              <a:pPr/>
              <a:t>‹#›</a:t>
            </a:fld>
            <a:endParaRPr lang="en-IN"/>
          </a:p>
        </p:txBody>
      </p:sp>
    </p:spTree>
    <p:extLst>
      <p:ext uri="{BB962C8B-B14F-4D97-AF65-F5344CB8AC3E}">
        <p14:creationId xmlns:p14="http://schemas.microsoft.com/office/powerpoint/2010/main" val="139129245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6" name="Footer Placeholder 5"/>
          <p:cNvSpPr>
            <a:spLocks noGrp="1"/>
          </p:cNvSpPr>
          <p:nvPr>
            <p:ph type="ftr" sz="quarter" idx="10"/>
          </p:nvPr>
        </p:nvSpPr>
        <p:spPr/>
        <p:txBody>
          <a:bodyPr/>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71392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112249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3641633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1573781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1925834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3557977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3532355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3250189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1761371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2316764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159674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4" name="Slide Number Placeholder 1"/>
          <p:cNvSpPr txBox="1">
            <a:spLocks/>
          </p:cNvSpPr>
          <p:nvPr userDrawn="1"/>
        </p:nvSpPr>
        <p:spPr>
          <a:xfrm>
            <a:off x="6553200" y="5448303"/>
            <a:ext cx="2133600" cy="2280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p:cNvSpPr/>
          <p:nvPr userDrawn="1"/>
        </p:nvSpPr>
        <p:spPr>
          <a:xfrm>
            <a:off x="0" y="5399774"/>
            <a:ext cx="9144000" cy="3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5580000" y="5399774"/>
            <a:ext cx="3564000" cy="36000"/>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6A400"/>
              </a:solidFill>
            </a:endParaRPr>
          </a:p>
        </p:txBody>
      </p:sp>
      <p:pic>
        <p:nvPicPr>
          <p:cNvPr id="4" name="Picture 2" descr="D:\Investor Relations\Presentations\Corporate Presentation\New Presentation\Images\TridentGroup Logo with TM\Trident TM logo_RGB.png"/>
          <p:cNvPicPr>
            <a:picLocks noChangeAspect="1" noChangeArrowheads="1"/>
          </p:cNvPicPr>
          <p:nvPr userDrawn="1"/>
        </p:nvPicPr>
        <p:blipFill>
          <a:blip r:embed="rId2" cstate="print"/>
          <a:srcRect l="8308" t="20168" r="4457" b="26050"/>
          <a:stretch>
            <a:fillRect/>
          </a:stretch>
        </p:blipFill>
        <p:spPr bwMode="auto">
          <a:xfrm>
            <a:off x="457200" y="5448300"/>
            <a:ext cx="1066800" cy="203200"/>
          </a:xfrm>
          <a:prstGeom prst="rect">
            <a:avLst/>
          </a:prstGeom>
          <a:noFill/>
        </p:spPr>
      </p:pic>
      <p:sp>
        <p:nvSpPr>
          <p:cNvPr id="5" name="Footer Placeholder 2"/>
          <p:cNvSpPr txBox="1">
            <a:spLocks/>
          </p:cNvSpPr>
          <p:nvPr userDrawn="1"/>
        </p:nvSpPr>
        <p:spPr>
          <a:xfrm>
            <a:off x="1156063" y="5437946"/>
            <a:ext cx="6324600" cy="25092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Home Textile CFT Presentation</a:t>
            </a:r>
          </a:p>
        </p:txBody>
      </p:sp>
      <p:sp>
        <p:nvSpPr>
          <p:cNvPr id="6" name="Slide Number Placeholder 1"/>
          <p:cNvSpPr txBox="1">
            <a:spLocks/>
          </p:cNvSpPr>
          <p:nvPr userDrawn="1"/>
        </p:nvSpPr>
        <p:spPr>
          <a:xfrm>
            <a:off x="6553200" y="5448303"/>
            <a:ext cx="2133600" cy="2280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4"/>
            <a:ext cx="8229600" cy="9525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296960"/>
            <a:ext cx="616688" cy="30427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616149" y="5296960"/>
            <a:ext cx="5560828"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bg1">
                  <a:lumMod val="50000"/>
                </a:schemeClr>
              </a:solidFill>
            </a:endParaRPr>
          </a:p>
          <a:p>
            <a:endParaRPr lang="en-US" dirty="0"/>
          </a:p>
        </p:txBody>
      </p:sp>
      <p:sp>
        <p:nvSpPr>
          <p:cNvPr id="6" name="Slide Number Placeholder 5"/>
          <p:cNvSpPr>
            <a:spLocks noGrp="1"/>
          </p:cNvSpPr>
          <p:nvPr>
            <p:ph type="sldNum" sz="quarter" idx="4"/>
          </p:nvPr>
        </p:nvSpPr>
        <p:spPr>
          <a:xfrm>
            <a:off x="7697972" y="5296960"/>
            <a:ext cx="988828"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43"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3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3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7"/>
          <p:cNvSpPr txBox="1">
            <a:spLocks/>
          </p:cNvSpPr>
          <p:nvPr/>
        </p:nvSpPr>
        <p:spPr>
          <a:xfrm>
            <a:off x="5207000" y="0"/>
            <a:ext cx="3937000" cy="1107583"/>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0"/>
              </a:spcBef>
              <a:defRPr/>
            </a:pPr>
            <a:endParaRPr lang="en-IN" dirty="0">
              <a:solidFill>
                <a:schemeClr val="lt1"/>
              </a:solidFill>
            </a:endParaRPr>
          </a:p>
        </p:txBody>
      </p:sp>
      <p:pic>
        <p:nvPicPr>
          <p:cNvPr id="23" name="Picture 3" descr="\\nasldh\BM-Trident\Trident LTD\VAIBHAV DATA\Images\December 2016\Brands &amp; Products\DSC04540 copy.jpg"/>
          <p:cNvPicPr>
            <a:picLocks noChangeAspect="1" noChangeArrowheads="1"/>
          </p:cNvPicPr>
          <p:nvPr/>
        </p:nvPicPr>
        <p:blipFill>
          <a:blip r:embed="rId3" cstate="print"/>
          <a:srcRect l="5406" t="5474" r="31312"/>
          <a:stretch>
            <a:fillRect/>
          </a:stretch>
        </p:blipFill>
        <p:spPr bwMode="auto">
          <a:xfrm>
            <a:off x="0" y="0"/>
            <a:ext cx="3039036" cy="3931920"/>
          </a:xfrm>
          <a:prstGeom prst="rect">
            <a:avLst/>
          </a:prstGeom>
          <a:noFill/>
          <a:effectLst/>
        </p:spPr>
      </p:pic>
      <p:pic>
        <p:nvPicPr>
          <p:cNvPr id="21" name="Picture 2" descr="\\nasldh\BM-Trident\Trident LTD\VAIBHAV DATA\Images\Images\Towel Images\11.jpg"/>
          <p:cNvPicPr>
            <a:picLocks noChangeAspect="1" noChangeArrowheads="1"/>
          </p:cNvPicPr>
          <p:nvPr/>
        </p:nvPicPr>
        <p:blipFill>
          <a:blip r:embed="rId4" cstate="print"/>
          <a:srcRect/>
          <a:stretch>
            <a:fillRect/>
          </a:stretch>
        </p:blipFill>
        <p:spPr bwMode="auto">
          <a:xfrm>
            <a:off x="2924647" y="0"/>
            <a:ext cx="2296160" cy="3911600"/>
          </a:xfrm>
          <a:prstGeom prst="rect">
            <a:avLst/>
          </a:prstGeom>
          <a:noFill/>
          <a:effectLst/>
        </p:spPr>
      </p:pic>
      <p:sp>
        <p:nvSpPr>
          <p:cNvPr id="8" name="Title 1"/>
          <p:cNvSpPr txBox="1">
            <a:spLocks/>
          </p:cNvSpPr>
          <p:nvPr/>
        </p:nvSpPr>
        <p:spPr>
          <a:xfrm>
            <a:off x="5753312" y="113870"/>
            <a:ext cx="2895600" cy="609600"/>
          </a:xfrm>
          <a:prstGeom prst="rect">
            <a:avLst/>
          </a:prstGeom>
          <a:effectLst>
            <a:outerShdw blurRad="50800" dist="38100" dir="5400000" algn="t" rotWithShape="0">
              <a:schemeClr val="bg1">
                <a:alpha val="40000"/>
              </a:schemeClr>
            </a:outerShdw>
          </a:effectLst>
        </p:spPr>
        <p:txBody>
          <a:bodyPr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008576"/>
                </a:solidFill>
                <a:effectLst/>
                <a:uLnTx/>
                <a:uFillTx/>
                <a:latin typeface="+mj-lt"/>
                <a:ea typeface="+mj-ea"/>
                <a:cs typeface="+mj-cs"/>
              </a:rPr>
              <a:t>Trident Limited</a:t>
            </a:r>
          </a:p>
        </p:txBody>
      </p:sp>
      <p:sp>
        <p:nvSpPr>
          <p:cNvPr id="10" name="Title 1"/>
          <p:cNvSpPr txBox="1">
            <a:spLocks/>
          </p:cNvSpPr>
          <p:nvPr/>
        </p:nvSpPr>
        <p:spPr>
          <a:xfrm>
            <a:off x="5257800" y="598364"/>
            <a:ext cx="4045688" cy="446665"/>
          </a:xfrm>
          <a:prstGeom prst="rect">
            <a:avLst/>
          </a:prstGeom>
          <a:effectLst>
            <a:outerShdw blurRad="50800" dist="38100" dir="5400000" algn="t" rotWithShape="0">
              <a:schemeClr val="bg1">
                <a:alpha val="40000"/>
              </a:schemeClr>
            </a:outerShdw>
          </a:effectLst>
        </p:spPr>
        <p:txBody>
          <a:bodyPr anchor="ctr">
            <a:noAutofit/>
          </a:bodyPr>
          <a:lstStyle/>
          <a:p>
            <a:pPr lvl="0">
              <a:spcBef>
                <a:spcPct val="0"/>
              </a:spcBef>
              <a:defRPr/>
            </a:pPr>
            <a:r>
              <a:rPr lang="en-IN" sz="1600" b="1" dirty="0">
                <a:solidFill>
                  <a:schemeClr val="tx2"/>
                </a:solidFill>
              </a:rPr>
              <a:t>Home Textile Presentation – May 28, 2019</a:t>
            </a:r>
          </a:p>
        </p:txBody>
      </p:sp>
      <p:pic>
        <p:nvPicPr>
          <p:cNvPr id="15" name="Picture 2"/>
          <p:cNvPicPr>
            <a:picLocks noChangeAspect="1" noChangeArrowheads="1"/>
          </p:cNvPicPr>
          <p:nvPr/>
        </p:nvPicPr>
        <p:blipFill>
          <a:blip r:embed="rId5" cstate="print"/>
          <a:srcRect l="31416" t="22333" r="32097" b="50345"/>
          <a:stretch>
            <a:fillRect/>
          </a:stretch>
        </p:blipFill>
        <p:spPr bwMode="auto">
          <a:xfrm>
            <a:off x="6373286" y="1246822"/>
            <a:ext cx="1604428" cy="676009"/>
          </a:xfrm>
          <a:prstGeom prst="rect">
            <a:avLst/>
          </a:prstGeom>
          <a:noFill/>
          <a:ln w="9525">
            <a:noFill/>
            <a:miter lim="800000"/>
            <a:headEnd/>
            <a:tailEnd/>
          </a:ln>
          <a:effectLst/>
        </p:spPr>
      </p:pic>
      <p:pic>
        <p:nvPicPr>
          <p:cNvPr id="16" name="Picture 15"/>
          <p:cNvPicPr>
            <a:picLocks noChangeAspect="1" noChangeArrowheads="1"/>
          </p:cNvPicPr>
          <p:nvPr/>
        </p:nvPicPr>
        <p:blipFill>
          <a:blip r:embed="rId6" cstate="print"/>
          <a:srcRect l="9057" r="8729" b="4559"/>
          <a:stretch>
            <a:fillRect/>
          </a:stretch>
        </p:blipFill>
        <p:spPr bwMode="auto">
          <a:xfrm>
            <a:off x="7520940" y="2073495"/>
            <a:ext cx="1200150" cy="639813"/>
          </a:xfrm>
          <a:prstGeom prst="rect">
            <a:avLst/>
          </a:prstGeom>
          <a:noFill/>
          <a:ln w="9525">
            <a:noFill/>
            <a:miter lim="800000"/>
            <a:headEnd/>
            <a:tailEnd/>
          </a:ln>
          <a:effectLst/>
        </p:spPr>
      </p:pic>
      <p:pic>
        <p:nvPicPr>
          <p:cNvPr id="17" name="Picture 16"/>
          <p:cNvPicPr>
            <a:picLocks noChangeAspect="1" noChangeArrowheads="1"/>
          </p:cNvPicPr>
          <p:nvPr/>
        </p:nvPicPr>
        <p:blipFill>
          <a:blip r:embed="rId7" cstate="print"/>
          <a:srcRect l="3042" r="2726"/>
          <a:stretch>
            <a:fillRect/>
          </a:stretch>
        </p:blipFill>
        <p:spPr bwMode="auto">
          <a:xfrm>
            <a:off x="5567680" y="2069597"/>
            <a:ext cx="1320800" cy="640754"/>
          </a:xfrm>
          <a:prstGeom prst="rect">
            <a:avLst/>
          </a:prstGeom>
          <a:noFill/>
          <a:ln w="9525">
            <a:noFill/>
            <a:miter lim="800000"/>
            <a:headEnd/>
            <a:tailEnd/>
          </a:ln>
          <a:effectLst/>
        </p:spPr>
      </p:pic>
      <p:pic>
        <p:nvPicPr>
          <p:cNvPr id="18" name="Picture 17"/>
          <p:cNvPicPr>
            <a:picLocks noChangeAspect="1" noChangeArrowheads="1"/>
          </p:cNvPicPr>
          <p:nvPr/>
        </p:nvPicPr>
        <p:blipFill>
          <a:blip r:embed="rId8" cstate="print"/>
          <a:srcRect t="9633" r="2310" b="9189"/>
          <a:stretch>
            <a:fillRect/>
          </a:stretch>
        </p:blipFill>
        <p:spPr bwMode="auto">
          <a:xfrm>
            <a:off x="7341823" y="4138465"/>
            <a:ext cx="1332785" cy="487680"/>
          </a:xfrm>
          <a:prstGeom prst="rect">
            <a:avLst/>
          </a:prstGeom>
          <a:noFill/>
          <a:ln w="9525">
            <a:noFill/>
            <a:miter lim="800000"/>
            <a:headEnd/>
            <a:tailEnd/>
          </a:ln>
          <a:effectLst/>
        </p:spPr>
      </p:pic>
      <p:pic>
        <p:nvPicPr>
          <p:cNvPr id="19" name="Picture 5"/>
          <p:cNvPicPr>
            <a:picLocks noChangeAspect="1" noChangeArrowheads="1"/>
          </p:cNvPicPr>
          <p:nvPr/>
        </p:nvPicPr>
        <p:blipFill>
          <a:blip r:embed="rId9" cstate="print"/>
          <a:srcRect l="23006" r="23290"/>
          <a:stretch>
            <a:fillRect/>
          </a:stretch>
        </p:blipFill>
        <p:spPr bwMode="auto">
          <a:xfrm>
            <a:off x="5847080" y="3917047"/>
            <a:ext cx="883920" cy="759654"/>
          </a:xfrm>
          <a:prstGeom prst="rect">
            <a:avLst/>
          </a:prstGeom>
          <a:noFill/>
          <a:ln w="9525">
            <a:noFill/>
            <a:miter lim="800000"/>
            <a:headEnd/>
            <a:tailEnd/>
          </a:ln>
          <a:effectLst/>
        </p:spPr>
      </p:pic>
      <p:pic>
        <p:nvPicPr>
          <p:cNvPr id="24" name="Picture 14">
            <a:extLst>
              <a:ext uri="{FF2B5EF4-FFF2-40B4-BE49-F238E27FC236}">
                <a16:creationId xmlns:a16="http://schemas.microsoft.com/office/drawing/2014/main" id="{2B1BA0EA-B514-4FDE-8905-A92A61506B78}"/>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7050" r="11251"/>
          <a:stretch>
            <a:fillRect/>
          </a:stretch>
        </p:blipFill>
        <p:spPr bwMode="auto">
          <a:xfrm>
            <a:off x="6785101" y="2885089"/>
            <a:ext cx="780798" cy="1009110"/>
          </a:xfrm>
          <a:prstGeom prst="rect">
            <a:avLst/>
          </a:prstGeom>
          <a:noFill/>
          <a:ln w="9525">
            <a:noFill/>
            <a:miter lim="800000"/>
            <a:headEnd/>
            <a:tailEnd/>
          </a:ln>
          <a:effectLst/>
        </p:spPr>
      </p:pic>
      <p:pic>
        <p:nvPicPr>
          <p:cNvPr id="27" name="Picture 2">
            <a:extLst>
              <a:ext uri="{FF2B5EF4-FFF2-40B4-BE49-F238E27FC236}">
                <a16:creationId xmlns:a16="http://schemas.microsoft.com/office/drawing/2014/main" id="{42170AAC-2C64-41CB-868A-3FC2098CA9AB}"/>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5323" y="5037000"/>
            <a:ext cx="1208642" cy="436153"/>
          </a:xfrm>
          <a:prstGeom prst="rect">
            <a:avLst/>
          </a:prstGeom>
          <a:noFill/>
          <a:ln w="9525">
            <a:noFill/>
            <a:miter lim="800000"/>
            <a:headEnd/>
            <a:tailEnd/>
          </a:ln>
          <a:effectLst/>
        </p:spPr>
      </p:pic>
      <p:pic>
        <p:nvPicPr>
          <p:cNvPr id="29" name="Picture 5">
            <a:extLst>
              <a:ext uri="{FF2B5EF4-FFF2-40B4-BE49-F238E27FC236}">
                <a16:creationId xmlns:a16="http://schemas.microsoft.com/office/drawing/2014/main" id="{435F43BF-2363-4AF3-ABBB-936CBD50B46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81265" y="4923689"/>
            <a:ext cx="1202538" cy="552277"/>
          </a:xfrm>
          <a:prstGeom prst="rect">
            <a:avLst/>
          </a:prstGeom>
          <a:noFill/>
          <a:ln w="9525">
            <a:noFill/>
            <a:miter lim="800000"/>
            <a:headEnd/>
            <a:tailEnd/>
          </a:ln>
          <a:effectLst/>
        </p:spPr>
      </p:pic>
      <p:pic>
        <p:nvPicPr>
          <p:cNvPr id="1026" name="Picture 2"/>
          <p:cNvPicPr>
            <a:picLocks noChangeAspect="1" noChangeArrowheads="1"/>
          </p:cNvPicPr>
          <p:nvPr/>
        </p:nvPicPr>
        <p:blipFill>
          <a:blip r:embed="rId13" cstate="print"/>
          <a:srcRect t="9770" b="13218"/>
          <a:stretch>
            <a:fillRect/>
          </a:stretch>
        </p:blipFill>
        <p:spPr bwMode="auto">
          <a:xfrm>
            <a:off x="0" y="3840480"/>
            <a:ext cx="5220807" cy="1874520"/>
          </a:xfrm>
          <a:prstGeom prst="rect">
            <a:avLst/>
          </a:prstGeom>
          <a:noFill/>
          <a:ln w="9525">
            <a:noFill/>
            <a:miter lim="800000"/>
            <a:headEnd/>
            <a:tailEnd/>
          </a:ln>
          <a:effectLst/>
        </p:spPr>
      </p:pic>
      <p:pic>
        <p:nvPicPr>
          <p:cNvPr id="20" name="Picture 4"/>
          <p:cNvPicPr>
            <a:picLocks noChangeAspect="1" noChangeArrowheads="1"/>
          </p:cNvPicPr>
          <p:nvPr/>
        </p:nvPicPr>
        <p:blipFill>
          <a:blip r:embed="rId14" cstate="print"/>
          <a:srcRect/>
          <a:stretch>
            <a:fillRect/>
          </a:stretch>
        </p:blipFill>
        <p:spPr bwMode="auto">
          <a:xfrm>
            <a:off x="5580517" y="3097440"/>
            <a:ext cx="962025" cy="603250"/>
          </a:xfrm>
          <a:prstGeom prst="rect">
            <a:avLst/>
          </a:prstGeom>
          <a:noFill/>
          <a:ln w="9525">
            <a:noFill/>
            <a:miter lim="800000"/>
            <a:headEnd/>
            <a:tailEnd/>
          </a:ln>
        </p:spPr>
      </p:pic>
      <p:pic>
        <p:nvPicPr>
          <p:cNvPr id="22" name="Picture 43">
            <a:extLst>
              <a:ext uri="{FF2B5EF4-FFF2-40B4-BE49-F238E27FC236}">
                <a16:creationId xmlns:a16="http://schemas.microsoft.com/office/drawing/2014/main" id="{7FE04D61-EAA8-4914-A32F-5E981F10DA01}"/>
              </a:ext>
            </a:extLst>
          </p:cNvPr>
          <p:cNvPicPr>
            <a:picLocks noChangeAspect="1" noChangeArrowheads="1"/>
          </p:cNvPicPr>
          <p:nvPr/>
        </p:nvPicPr>
        <p:blipFill>
          <a:blip r:embed="rId15" cstate="print"/>
          <a:srcRect l="35242" t="15117" r="33948" b="38094"/>
          <a:stretch>
            <a:fillRect/>
          </a:stretch>
        </p:blipFill>
        <p:spPr bwMode="auto">
          <a:xfrm>
            <a:off x="8032070" y="3093276"/>
            <a:ext cx="674687" cy="574675"/>
          </a:xfrm>
          <a:prstGeom prst="round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a:ln>
                  <a:noFill/>
                </a:ln>
                <a:solidFill>
                  <a:schemeClr val="tx2"/>
                </a:solidFill>
                <a:effectLst/>
                <a:uLnTx/>
                <a:uFillTx/>
                <a:latin typeface="+mj-lt"/>
                <a:ea typeface="+mj-ea"/>
                <a:cs typeface="+mj-cs"/>
              </a:rPr>
              <a:t>Top</a:t>
            </a:r>
            <a:r>
              <a:rPr kumimoji="0" lang="en-IN" sz="2800" b="1" i="0" u="none" strike="noStrike" kern="1200" cap="none" spc="0" normalizeH="0" noProof="0" dirty="0">
                <a:ln>
                  <a:noFill/>
                </a:ln>
                <a:solidFill>
                  <a:schemeClr val="tx2"/>
                </a:solidFill>
                <a:effectLst/>
                <a:uLnTx/>
                <a:uFillTx/>
                <a:latin typeface="+mj-lt"/>
                <a:ea typeface="+mj-ea"/>
                <a:cs typeface="+mj-cs"/>
              </a:rPr>
              <a:t> Line Trends – </a:t>
            </a:r>
            <a:r>
              <a:rPr lang="en-IN" sz="2800" b="1" dirty="0">
                <a:solidFill>
                  <a:schemeClr val="tx2"/>
                </a:solidFill>
                <a:latin typeface="+mj-lt"/>
                <a:ea typeface="+mj-ea"/>
                <a:cs typeface="+mj-cs"/>
              </a:rPr>
              <a:t>Opportunity of ~ 73000 MT</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10" name="Table 9"/>
          <p:cNvGraphicFramePr>
            <a:graphicFrameLocks noGrp="1"/>
          </p:cNvGraphicFramePr>
          <p:nvPr>
            <p:extLst>
              <p:ext uri="{D42A27DB-BD31-4B8C-83A1-F6EECF244321}">
                <p14:modId xmlns:p14="http://schemas.microsoft.com/office/powerpoint/2010/main" val="3391497043"/>
              </p:ext>
            </p:extLst>
          </p:nvPr>
        </p:nvGraphicFramePr>
        <p:xfrm>
          <a:off x="380999" y="500742"/>
          <a:ext cx="8474527" cy="4528460"/>
        </p:xfrm>
        <a:graphic>
          <a:graphicData uri="http://schemas.openxmlformats.org/drawingml/2006/table">
            <a:tbl>
              <a:tblPr/>
              <a:tblGrid>
                <a:gridCol w="2631787">
                  <a:extLst>
                    <a:ext uri="{9D8B030D-6E8A-4147-A177-3AD203B41FA5}">
                      <a16:colId xmlns:a16="http://schemas.microsoft.com/office/drawing/2014/main" val="20000"/>
                    </a:ext>
                  </a:extLst>
                </a:gridCol>
                <a:gridCol w="1102014">
                  <a:extLst>
                    <a:ext uri="{9D8B030D-6E8A-4147-A177-3AD203B41FA5}">
                      <a16:colId xmlns:a16="http://schemas.microsoft.com/office/drawing/2014/main" val="2321189978"/>
                    </a:ext>
                  </a:extLst>
                </a:gridCol>
                <a:gridCol w="1147482">
                  <a:extLst>
                    <a:ext uri="{9D8B030D-6E8A-4147-A177-3AD203B41FA5}">
                      <a16:colId xmlns:a16="http://schemas.microsoft.com/office/drawing/2014/main" val="3323594040"/>
                    </a:ext>
                  </a:extLst>
                </a:gridCol>
                <a:gridCol w="887506">
                  <a:extLst>
                    <a:ext uri="{9D8B030D-6E8A-4147-A177-3AD203B41FA5}">
                      <a16:colId xmlns:a16="http://schemas.microsoft.com/office/drawing/2014/main" val="3828228857"/>
                    </a:ext>
                  </a:extLst>
                </a:gridCol>
                <a:gridCol w="1559859">
                  <a:extLst>
                    <a:ext uri="{9D8B030D-6E8A-4147-A177-3AD203B41FA5}">
                      <a16:colId xmlns:a16="http://schemas.microsoft.com/office/drawing/2014/main" val="20002"/>
                    </a:ext>
                  </a:extLst>
                </a:gridCol>
                <a:gridCol w="1145879">
                  <a:extLst>
                    <a:ext uri="{9D8B030D-6E8A-4147-A177-3AD203B41FA5}">
                      <a16:colId xmlns:a16="http://schemas.microsoft.com/office/drawing/2014/main" val="20006"/>
                    </a:ext>
                  </a:extLst>
                </a:gridCol>
              </a:tblGrid>
              <a:tr h="1127255">
                <a:tc>
                  <a:txBody>
                    <a:bodyPr/>
                    <a:lstStyle/>
                    <a:p>
                      <a:pPr algn="ctr" fontAlgn="ctr"/>
                      <a:r>
                        <a:rPr lang="en-US" sz="1200" b="1" i="0" u="none" strike="noStrike" dirty="0">
                          <a:solidFill>
                            <a:srgbClr val="FFFFFF"/>
                          </a:solidFill>
                          <a:latin typeface="Calibri Light"/>
                        </a:rPr>
                        <a:t>Segment</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600" b="1" i="0" u="none" strike="noStrike" dirty="0">
                          <a:solidFill>
                            <a:srgbClr val="FF0000"/>
                          </a:solidFill>
                          <a:latin typeface="Calibri Light"/>
                        </a:rPr>
                        <a:t>Strong Entry Barrier</a:t>
                      </a:r>
                    </a:p>
                    <a:p>
                      <a:pPr algn="ctr" fontAlgn="ctr"/>
                      <a:endParaRPr lang="en-US" sz="1200" b="1" i="0" u="none" strike="noStrike" dirty="0">
                        <a:solidFill>
                          <a:srgbClr val="FFFFFF"/>
                        </a:solidFill>
                        <a:latin typeface="Calibri Light"/>
                      </a:endParaRPr>
                    </a:p>
                    <a:p>
                      <a:pPr algn="ctr" fontAlgn="ctr"/>
                      <a:r>
                        <a:rPr lang="en-US" sz="1200" b="1" i="0" u="none" strike="noStrike" dirty="0">
                          <a:solidFill>
                            <a:srgbClr val="FFFFFF"/>
                          </a:solidFill>
                          <a:latin typeface="Calibri Light"/>
                        </a:rPr>
                        <a:t>No Trident But Welspun</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Neither Trident Nor Welspun</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0000"/>
                          </a:solidFill>
                          <a:latin typeface="Calibri Light"/>
                        </a:rPr>
                        <a:t>Partial Exit</a:t>
                      </a:r>
                    </a:p>
                    <a:p>
                      <a:pPr algn="ctr" fontAlgn="ctr"/>
                      <a:r>
                        <a:rPr lang="en-US" sz="1200" b="1" i="0" u="none" strike="noStrike" dirty="0">
                          <a:solidFill>
                            <a:srgbClr val="FF0000"/>
                          </a:solidFill>
                          <a:latin typeface="Calibri Light"/>
                        </a:rPr>
                        <a:t>From Trident</a:t>
                      </a:r>
                      <a:r>
                        <a:rPr lang="en-US" sz="1200" b="1" i="0" u="none" strike="noStrike" dirty="0">
                          <a:solidFill>
                            <a:srgbClr val="FFFFFF"/>
                          </a:solidFill>
                          <a:latin typeface="Calibri Light"/>
                        </a:rPr>
                        <a:t> in </a:t>
                      </a:r>
                    </a:p>
                    <a:p>
                      <a:pPr algn="ctr" fontAlgn="ctr"/>
                      <a:r>
                        <a:rPr lang="en-US" sz="1200" b="1" i="0" u="none" strike="noStrike" dirty="0">
                          <a:solidFill>
                            <a:srgbClr val="FFFFFF"/>
                          </a:solidFill>
                          <a:latin typeface="Calibri Light"/>
                        </a:rPr>
                        <a:t>Last 3 Years</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0000"/>
                          </a:solidFill>
                          <a:latin typeface="Calibri Light"/>
                        </a:rPr>
                        <a:t>Complete Exit from Trident</a:t>
                      </a:r>
                      <a:r>
                        <a:rPr lang="en-US" sz="1200" b="1" i="0" u="none" strike="noStrike" dirty="0">
                          <a:solidFill>
                            <a:srgbClr val="FFFFFF"/>
                          </a:solidFill>
                          <a:latin typeface="Calibri Light"/>
                        </a:rPr>
                        <a:t> in Last 3 Years</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400" b="1" i="0" u="none" strike="noStrike" dirty="0">
                          <a:solidFill>
                            <a:schemeClr val="tx1"/>
                          </a:solidFill>
                          <a:highlight>
                            <a:srgbClr val="00FF00"/>
                          </a:highlight>
                          <a:latin typeface="Calibri Light"/>
                        </a:rPr>
                        <a:t>Total MT</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680241">
                <a:tc>
                  <a:txBody>
                    <a:bodyPr/>
                    <a:lstStyle/>
                    <a:p>
                      <a:pPr algn="ctr" fontAlgn="ctr"/>
                      <a:r>
                        <a:rPr lang="en-US" sz="1200" b="0" i="0" u="none" strike="noStrike">
                          <a:solidFill>
                            <a:srgbClr val="000000"/>
                          </a:solidFill>
                          <a:latin typeface="Calibri Light"/>
                        </a:rPr>
                        <a:t>US</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27,036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18,561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4,771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1,124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highlight>
                            <a:srgbClr val="00FF00"/>
                          </a:highlight>
                          <a:latin typeface="Calibri Light"/>
                        </a:rPr>
                        <a:t>    52,420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0241">
                <a:tc>
                  <a:txBody>
                    <a:bodyPr/>
                    <a:lstStyle/>
                    <a:p>
                      <a:pPr algn="ctr" fontAlgn="ctr"/>
                      <a:r>
                        <a:rPr lang="en-US" sz="1200" b="0" i="0" u="none" strike="noStrike">
                          <a:solidFill>
                            <a:srgbClr val="000000"/>
                          </a:solidFill>
                          <a:latin typeface="Calibri Light"/>
                        </a:rPr>
                        <a:t>EU</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641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4,246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2,889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1,277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chemeClr val="tx1"/>
                          </a:solidFill>
                          <a:highlight>
                            <a:srgbClr val="00FF00"/>
                          </a:highlight>
                          <a:latin typeface="Calibri Light"/>
                        </a:rPr>
                        <a:t>      9,054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680241">
                <a:tc>
                  <a:txBody>
                    <a:bodyPr/>
                    <a:lstStyle/>
                    <a:p>
                      <a:pPr algn="ctr" fontAlgn="ctr"/>
                      <a:r>
                        <a:rPr lang="en-US" sz="1200" b="0" i="0" u="none" strike="noStrike">
                          <a:solidFill>
                            <a:srgbClr val="000000"/>
                          </a:solidFill>
                          <a:latin typeface="Calibri Light"/>
                        </a:rPr>
                        <a:t>UK</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4,336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902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91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56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highlight>
                            <a:srgbClr val="00FF00"/>
                          </a:highlight>
                          <a:latin typeface="Calibri Light"/>
                        </a:rPr>
                        <a:t>      5,385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0241">
                <a:tc>
                  <a:txBody>
                    <a:bodyPr/>
                    <a:lstStyle/>
                    <a:p>
                      <a:pPr algn="ctr" fontAlgn="ctr"/>
                      <a:r>
                        <a:rPr lang="en-US" sz="1200" b="0" i="0" u="none" strike="noStrike">
                          <a:solidFill>
                            <a:srgbClr val="000000"/>
                          </a:solidFill>
                          <a:latin typeface="Calibri Light"/>
                        </a:rPr>
                        <a:t>ROW</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728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4,456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148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447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chemeClr val="tx1"/>
                          </a:solidFill>
                          <a:highlight>
                            <a:srgbClr val="00FF00"/>
                          </a:highlight>
                          <a:latin typeface="Calibri Light"/>
                        </a:rPr>
                        <a:t>      5,779</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680241">
                <a:tc>
                  <a:txBody>
                    <a:bodyPr/>
                    <a:lstStyle/>
                    <a:p>
                      <a:pPr algn="ctr" fontAlgn="ctr"/>
                      <a:r>
                        <a:rPr lang="en-US" sz="1200" b="1" i="0" u="none" strike="noStrike" dirty="0">
                          <a:solidFill>
                            <a:schemeClr val="tx1"/>
                          </a:solidFill>
                          <a:latin typeface="Calibri Light"/>
                        </a:rPr>
                        <a:t>Total MT</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highlight>
                            <a:srgbClr val="00FF00"/>
                          </a:highlight>
                          <a:latin typeface="Calibri Light"/>
                        </a:rPr>
                        <a:t>          32,743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highlight>
                            <a:srgbClr val="00FF00"/>
                          </a:highlight>
                          <a:latin typeface="Calibri Light"/>
                        </a:rPr>
                        <a:t>28,166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highlight>
                            <a:srgbClr val="00FF00"/>
                          </a:highlight>
                          <a:latin typeface="Calibri Light"/>
                        </a:rPr>
                        <a:t>      7,899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highlight>
                            <a:srgbClr val="00FF00"/>
                          </a:highlight>
                          <a:latin typeface="Calibri Light"/>
                        </a:rPr>
                        <a:t>       2,904 </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highlight>
                            <a:srgbClr val="00FF00"/>
                          </a:highlight>
                          <a:latin typeface="Calibri Light"/>
                        </a:rPr>
                        <a:t> 72,637</a:t>
                      </a:r>
                    </a:p>
                  </a:txBody>
                  <a:tcPr marL="8208" marR="8208" marT="82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46311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chemeClr val="tx2"/>
                </a:solidFill>
                <a:effectLst/>
                <a:uLnTx/>
                <a:uFillTx/>
                <a:latin typeface="+mj-lt"/>
                <a:ea typeface="+mj-ea"/>
                <a:cs typeface="+mj-cs"/>
              </a:rPr>
              <a:t>Top Line Hurting</a:t>
            </a:r>
            <a:r>
              <a:rPr kumimoji="0" lang="en-IN" sz="2400" b="1" i="0" u="none" strike="noStrike" kern="1200" cap="none" spc="0" normalizeH="0" noProof="0" dirty="0">
                <a:ln>
                  <a:noFill/>
                </a:ln>
                <a:solidFill>
                  <a:schemeClr val="tx2"/>
                </a:solidFill>
                <a:effectLst/>
                <a:uLnTx/>
                <a:uFillTx/>
                <a:latin typeface="+mj-lt"/>
                <a:ea typeface="+mj-ea"/>
                <a:cs typeface="+mj-cs"/>
              </a:rPr>
              <a:t> Point</a:t>
            </a:r>
            <a:r>
              <a:rPr kumimoji="0" lang="en-IN" sz="2400" b="1" i="0" u="none" strike="noStrike" kern="1200" cap="none" spc="0" normalizeH="0" baseline="0" noProof="0" dirty="0">
                <a:ln>
                  <a:noFill/>
                </a:ln>
                <a:solidFill>
                  <a:schemeClr val="tx2"/>
                </a:solidFill>
                <a:effectLst/>
                <a:uLnTx/>
                <a:uFillTx/>
                <a:latin typeface="+mj-lt"/>
                <a:ea typeface="+mj-ea"/>
                <a:cs typeface="+mj-cs"/>
              </a:rPr>
              <a:t> – </a:t>
            </a:r>
            <a:r>
              <a:rPr kumimoji="0" lang="en-IN" sz="2400" b="1" i="0" u="none" strike="noStrike" kern="1200" cap="none" spc="0" normalizeH="0" baseline="0" noProof="0" dirty="0">
                <a:ln>
                  <a:noFill/>
                </a:ln>
                <a:solidFill>
                  <a:srgbClr val="FF0000"/>
                </a:solidFill>
                <a:effectLst/>
                <a:uLnTx/>
                <a:uFillTx/>
                <a:latin typeface="+mj-lt"/>
                <a:ea typeface="+mj-ea"/>
                <a:cs typeface="+mj-cs"/>
              </a:rPr>
              <a:t>Old Customer : Partial Exit</a:t>
            </a: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104672533"/>
              </p:ext>
            </p:extLst>
          </p:nvPr>
        </p:nvGraphicFramePr>
        <p:xfrm>
          <a:off x="261256" y="490084"/>
          <a:ext cx="8294914" cy="2133368"/>
        </p:xfrm>
        <a:graphic>
          <a:graphicData uri="http://schemas.openxmlformats.org/drawingml/2006/table">
            <a:tbl>
              <a:tblPr/>
              <a:tblGrid>
                <a:gridCol w="3388063">
                  <a:extLst>
                    <a:ext uri="{9D8B030D-6E8A-4147-A177-3AD203B41FA5}">
                      <a16:colId xmlns:a16="http://schemas.microsoft.com/office/drawing/2014/main" val="20000"/>
                    </a:ext>
                  </a:extLst>
                </a:gridCol>
                <a:gridCol w="1018088">
                  <a:extLst>
                    <a:ext uri="{9D8B030D-6E8A-4147-A177-3AD203B41FA5}">
                      <a16:colId xmlns:a16="http://schemas.microsoft.com/office/drawing/2014/main" val="20001"/>
                    </a:ext>
                  </a:extLst>
                </a:gridCol>
                <a:gridCol w="1018088">
                  <a:extLst>
                    <a:ext uri="{9D8B030D-6E8A-4147-A177-3AD203B41FA5}">
                      <a16:colId xmlns:a16="http://schemas.microsoft.com/office/drawing/2014/main" val="20002"/>
                    </a:ext>
                  </a:extLst>
                </a:gridCol>
                <a:gridCol w="1018088">
                  <a:extLst>
                    <a:ext uri="{9D8B030D-6E8A-4147-A177-3AD203B41FA5}">
                      <a16:colId xmlns:a16="http://schemas.microsoft.com/office/drawing/2014/main" val="20003"/>
                    </a:ext>
                  </a:extLst>
                </a:gridCol>
                <a:gridCol w="1852587">
                  <a:extLst>
                    <a:ext uri="{9D8B030D-6E8A-4147-A177-3AD203B41FA5}">
                      <a16:colId xmlns:a16="http://schemas.microsoft.com/office/drawing/2014/main" val="20004"/>
                    </a:ext>
                  </a:extLst>
                </a:gridCol>
              </a:tblGrid>
              <a:tr h="247518">
                <a:tc>
                  <a:txBody>
                    <a:bodyPr/>
                    <a:lstStyle/>
                    <a:p>
                      <a:pPr algn="ctr" fontAlgn="ctr"/>
                      <a:r>
                        <a:rPr lang="en-US" sz="1200" b="1" i="0" u="none" strike="noStrike" dirty="0">
                          <a:solidFill>
                            <a:srgbClr val="FFFFFF"/>
                          </a:solidFill>
                          <a:latin typeface="Calibri Light"/>
                        </a:rPr>
                        <a:t>Dispatch (MT)</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FY 16-17</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17-18</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FY 18-19</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Growth</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77170">
                <a:tc>
                  <a:txBody>
                    <a:bodyPr/>
                    <a:lstStyle/>
                    <a:p>
                      <a:pPr algn="ctr" fontAlgn="ctr"/>
                      <a:r>
                        <a:rPr lang="en-US" sz="1200" b="0" i="0" u="none" strike="noStrike" dirty="0">
                          <a:solidFill>
                            <a:srgbClr val="000000"/>
                          </a:solidFill>
                          <a:latin typeface="Calibri Light"/>
                        </a:rPr>
                        <a:t>US</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21,599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15,073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16,827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FF0000"/>
                          </a:solidFill>
                          <a:latin typeface="Calibri Light"/>
                        </a:rPr>
                        <a:t>-22%</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7170">
                <a:tc>
                  <a:txBody>
                    <a:bodyPr/>
                    <a:lstStyle/>
                    <a:p>
                      <a:pPr algn="ctr" fontAlgn="ctr"/>
                      <a:r>
                        <a:rPr lang="en-US" sz="1200" b="0" i="0" u="none" strike="noStrike" dirty="0">
                          <a:solidFill>
                            <a:srgbClr val="000000"/>
                          </a:solidFill>
                          <a:latin typeface="Calibri Light"/>
                        </a:rPr>
                        <a:t>EU</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7,491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7,581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4,602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FF0000"/>
                          </a:solidFill>
                          <a:latin typeface="Calibri Light"/>
                        </a:rPr>
                        <a:t>-39%</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77170">
                <a:tc>
                  <a:txBody>
                    <a:bodyPr/>
                    <a:lstStyle/>
                    <a:p>
                      <a:pPr algn="ctr" fontAlgn="ctr"/>
                      <a:r>
                        <a:rPr lang="en-US" sz="1200" b="0" i="0" u="none" strike="noStrike">
                          <a:solidFill>
                            <a:srgbClr val="000000"/>
                          </a:solidFill>
                          <a:latin typeface="Calibri Light"/>
                        </a:rPr>
                        <a:t>UK</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101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49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10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FF0000"/>
                          </a:solidFill>
                          <a:latin typeface="Calibri Light"/>
                        </a:rPr>
                        <a:t>-90%</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7170">
                <a:tc>
                  <a:txBody>
                    <a:bodyPr/>
                    <a:lstStyle/>
                    <a:p>
                      <a:pPr algn="ctr" fontAlgn="ctr"/>
                      <a:r>
                        <a:rPr lang="en-US" sz="1200" b="0" i="0" u="none" strike="noStrike">
                          <a:solidFill>
                            <a:srgbClr val="000000"/>
                          </a:solidFill>
                          <a:latin typeface="Calibri Light"/>
                        </a:rPr>
                        <a:t>ROW</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364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238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216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FF0000"/>
                          </a:solidFill>
                          <a:latin typeface="Calibri Light"/>
                        </a:rPr>
                        <a:t>-41%</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377170">
                <a:tc>
                  <a:txBody>
                    <a:bodyPr/>
                    <a:lstStyle/>
                    <a:p>
                      <a:pPr algn="ctr" fontAlgn="ctr"/>
                      <a:r>
                        <a:rPr lang="en-US" sz="1200" b="1" i="0" u="none" strike="noStrike">
                          <a:solidFill>
                            <a:srgbClr val="000000"/>
                          </a:solidFill>
                          <a:latin typeface="Calibri Light"/>
                        </a:rPr>
                        <a:t>Export Total</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29,555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22,941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22,655 </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FF0000"/>
                          </a:solidFill>
                          <a:latin typeface="Calibri Light"/>
                        </a:rPr>
                        <a:t>-27%</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itle 7"/>
          <p:cNvSpPr txBox="1">
            <a:spLocks/>
          </p:cNvSpPr>
          <p:nvPr/>
        </p:nvSpPr>
        <p:spPr>
          <a:xfrm>
            <a:off x="186233" y="266107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chemeClr val="tx2"/>
                </a:solidFill>
                <a:effectLst/>
                <a:uLnTx/>
                <a:uFillTx/>
                <a:latin typeface="+mj-lt"/>
                <a:ea typeface="+mj-ea"/>
                <a:cs typeface="+mj-cs"/>
              </a:rPr>
              <a:t>Top Line Hurting</a:t>
            </a:r>
            <a:r>
              <a:rPr kumimoji="0" lang="en-IN" sz="2400" b="1" i="0" u="none" strike="noStrike" kern="1200" cap="none" spc="0" normalizeH="0" noProof="0" dirty="0">
                <a:ln>
                  <a:noFill/>
                </a:ln>
                <a:solidFill>
                  <a:schemeClr val="tx2"/>
                </a:solidFill>
                <a:effectLst/>
                <a:uLnTx/>
                <a:uFillTx/>
                <a:latin typeface="+mj-lt"/>
                <a:ea typeface="+mj-ea"/>
                <a:cs typeface="+mj-cs"/>
              </a:rPr>
              <a:t> Point</a:t>
            </a:r>
            <a:r>
              <a:rPr kumimoji="0" lang="en-IN" sz="2400" b="1" i="0" u="none" strike="noStrike" kern="1200" cap="none" spc="0" normalizeH="0" baseline="0" noProof="0" dirty="0">
                <a:ln>
                  <a:noFill/>
                </a:ln>
                <a:solidFill>
                  <a:schemeClr val="tx2"/>
                </a:solidFill>
                <a:effectLst/>
                <a:uLnTx/>
                <a:uFillTx/>
                <a:latin typeface="+mj-lt"/>
                <a:ea typeface="+mj-ea"/>
                <a:cs typeface="+mj-cs"/>
              </a:rPr>
              <a:t> – </a:t>
            </a:r>
            <a:r>
              <a:rPr kumimoji="0" lang="en-IN" sz="2400" b="1" i="0" u="none" strike="noStrike" kern="1200" cap="none" spc="0" normalizeH="0" baseline="0" noProof="0" dirty="0">
                <a:ln>
                  <a:noFill/>
                </a:ln>
                <a:solidFill>
                  <a:srgbClr val="FF0000"/>
                </a:solidFill>
                <a:effectLst/>
                <a:uLnTx/>
                <a:uFillTx/>
                <a:latin typeface="+mj-lt"/>
                <a:ea typeface="+mj-ea"/>
                <a:cs typeface="+mj-cs"/>
              </a:rPr>
              <a:t>Old Customer : Complete </a:t>
            </a:r>
            <a:r>
              <a:rPr lang="en-IN" sz="2400" b="1" dirty="0">
                <a:solidFill>
                  <a:srgbClr val="FF0000"/>
                </a:solidFill>
                <a:latin typeface="+mj-lt"/>
                <a:ea typeface="+mj-ea"/>
                <a:cs typeface="+mj-cs"/>
              </a:rPr>
              <a:t>Exit</a:t>
            </a:r>
            <a:endParaRPr kumimoji="0" lang="en-IN" sz="2400" b="1" i="0" u="none" strike="noStrike" kern="1200" cap="none" spc="0" normalizeH="0" baseline="0" noProof="0" dirty="0">
              <a:ln>
                <a:noFill/>
              </a:ln>
              <a:solidFill>
                <a:srgbClr val="FF0000"/>
              </a:solidFill>
              <a:effectLst/>
              <a:uLnTx/>
              <a:uFillTx/>
              <a:latin typeface="+mj-lt"/>
              <a:ea typeface="+mj-ea"/>
              <a:cs typeface="+mj-cs"/>
            </a:endParaRPr>
          </a:p>
        </p:txBody>
      </p:sp>
      <p:graphicFrame>
        <p:nvGraphicFramePr>
          <p:cNvPr id="8" name="Table 7"/>
          <p:cNvGraphicFramePr>
            <a:graphicFrameLocks noGrp="1"/>
          </p:cNvGraphicFramePr>
          <p:nvPr>
            <p:extLst>
              <p:ext uri="{D42A27DB-BD31-4B8C-83A1-F6EECF244321}">
                <p14:modId xmlns:p14="http://schemas.microsoft.com/office/powerpoint/2010/main" val="3673823145"/>
              </p:ext>
            </p:extLst>
          </p:nvPr>
        </p:nvGraphicFramePr>
        <p:xfrm>
          <a:off x="325663" y="3126915"/>
          <a:ext cx="5880100" cy="1943100"/>
        </p:xfrm>
        <a:graphic>
          <a:graphicData uri="http://schemas.openxmlformats.org/drawingml/2006/table">
            <a:tbl>
              <a:tblPr/>
              <a:tblGrid>
                <a:gridCol w="26416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tblGrid>
              <a:tr h="323850">
                <a:tc>
                  <a:txBody>
                    <a:bodyPr/>
                    <a:lstStyle/>
                    <a:p>
                      <a:pPr algn="ctr" fontAlgn="ctr"/>
                      <a:r>
                        <a:rPr lang="en-US" sz="1200" b="1" i="0" u="none" strike="noStrike" dirty="0">
                          <a:solidFill>
                            <a:srgbClr val="FFFFFF"/>
                          </a:solidFill>
                          <a:latin typeface="Calibri Light"/>
                        </a:rPr>
                        <a:t>Dispatch (MT)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16-17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23850">
                <a:tc>
                  <a:txBody>
                    <a:bodyPr/>
                    <a:lstStyle/>
                    <a:p>
                      <a:pPr algn="ctr" fontAlgn="ctr"/>
                      <a:r>
                        <a:rPr lang="en-US" sz="1200" b="0" i="0" u="none" strike="noStrike">
                          <a:solidFill>
                            <a:srgbClr val="000000"/>
                          </a:solidFill>
                          <a:latin typeface="Calibri Light"/>
                        </a:rPr>
                        <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850">
                <a:tc>
                  <a:txBody>
                    <a:bodyPr/>
                    <a:lstStyle/>
                    <a:p>
                      <a:pPr algn="ctr" fontAlgn="ctr"/>
                      <a:r>
                        <a:rPr lang="en-US" sz="1200" b="0" i="0" u="none" strike="noStrike">
                          <a:solidFill>
                            <a:srgbClr val="000000"/>
                          </a:solidFill>
                          <a:latin typeface="Calibri Light"/>
                        </a:rPr>
                        <a:t>EU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1,277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78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latin typeface="Calibri Light"/>
                        </a:rPr>
                        <a:t>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23850">
                <a:tc>
                  <a:txBody>
                    <a:bodyPr/>
                    <a:lstStyle/>
                    <a:p>
                      <a:pPr algn="ctr" fontAlgn="ctr"/>
                      <a:r>
                        <a:rPr lang="en-US" sz="1200" b="0" i="0" u="none" strike="noStrike">
                          <a:solidFill>
                            <a:srgbClr val="000000"/>
                          </a:solidFill>
                          <a:latin typeface="Calibri Light"/>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84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850">
                <a:tc>
                  <a:txBody>
                    <a:bodyPr/>
                    <a:lstStyle/>
                    <a:p>
                      <a:pPr algn="ctr" fontAlgn="ctr"/>
                      <a:r>
                        <a:rPr lang="en-US" sz="1200" b="0" i="0" u="none" strike="noStrike">
                          <a:solidFill>
                            <a:srgbClr val="000000"/>
                          </a:solidFill>
                          <a:latin typeface="Calibri Light"/>
                        </a:rPr>
                        <a:t>ROW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latin typeface="Calibri Light"/>
                        </a:rPr>
                        <a:t>                    447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dirty="0">
                          <a:solidFill>
                            <a:srgbClr val="000000"/>
                          </a:solidFill>
                          <a:latin typeface="Calibri Light"/>
                        </a:rPr>
                        <a:t>                    146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0" i="0" u="none" strike="noStrike">
                          <a:solidFill>
                            <a:srgbClr val="000000"/>
                          </a:solidFill>
                          <a:latin typeface="Calibri Light"/>
                        </a:rPr>
                        <a:t>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323850">
                <a:tc>
                  <a:txBody>
                    <a:bodyPr/>
                    <a:lstStyle/>
                    <a:p>
                      <a:pPr algn="ctr" fontAlgn="ctr"/>
                      <a:r>
                        <a:rPr lang="en-US" sz="1200" b="1" i="0" u="none" strike="noStrike" dirty="0">
                          <a:solidFill>
                            <a:srgbClr val="000000"/>
                          </a:solidFill>
                          <a:latin typeface="Calibri Light"/>
                        </a:rPr>
                        <a:t>Export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2,905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334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4D8B771F-D5D5-4B4C-8F4A-8826CEFAE3A9}"/>
              </a:ext>
            </a:extLst>
          </p:cNvPr>
          <p:cNvSpPr txBox="1"/>
          <p:nvPr/>
        </p:nvSpPr>
        <p:spPr>
          <a:xfrm>
            <a:off x="6455884" y="3232581"/>
            <a:ext cx="22314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US : 5896 MT</a:t>
            </a:r>
          </a:p>
          <a:p>
            <a:pPr marL="285750" indent="-285750">
              <a:buFont typeface="Arial" panose="020B0604020202020204" pitchFamily="34" charset="0"/>
              <a:buChar char="•"/>
            </a:pPr>
            <a:r>
              <a:rPr lang="en-US" dirty="0"/>
              <a:t>EU : 4166 MT</a:t>
            </a:r>
          </a:p>
          <a:p>
            <a:pPr marL="285750" indent="-285750">
              <a:buFont typeface="Arial" panose="020B0604020202020204" pitchFamily="34" charset="0"/>
              <a:buChar char="•"/>
            </a:pPr>
            <a:r>
              <a:rPr lang="en-US" dirty="0"/>
              <a:t>UK : 147 MT</a:t>
            </a:r>
          </a:p>
          <a:p>
            <a:pPr marL="285750" indent="-285750">
              <a:buFont typeface="Arial" panose="020B0604020202020204" pitchFamily="34" charset="0"/>
              <a:buChar char="•"/>
            </a:pPr>
            <a:r>
              <a:rPr lang="en-US" dirty="0"/>
              <a:t>ROW : 595</a:t>
            </a:r>
          </a:p>
          <a:p>
            <a:pPr marL="285750" indent="-285750">
              <a:buFont typeface="Arial" panose="020B0604020202020204" pitchFamily="34" charset="0"/>
              <a:buChar char="•"/>
            </a:pPr>
            <a:r>
              <a:rPr lang="en-US" dirty="0">
                <a:solidFill>
                  <a:srgbClr val="FF0000"/>
                </a:solidFill>
              </a:rPr>
              <a:t>TOTAL : 10803 MT</a:t>
            </a: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800" b="1" dirty="0">
                <a:solidFill>
                  <a:schemeClr val="tx2"/>
                </a:solidFill>
              </a:rPr>
              <a:t>Top Line Hurting Point</a:t>
            </a:r>
            <a:r>
              <a:rPr kumimoji="0" lang="en-IN" sz="2800" b="1" i="0" u="none" strike="noStrike" kern="1200" cap="none" spc="0" normalizeH="0" baseline="0" noProof="0" dirty="0">
                <a:ln>
                  <a:noFill/>
                </a:ln>
                <a:solidFill>
                  <a:schemeClr val="tx2"/>
                </a:solidFill>
                <a:effectLst/>
                <a:uLnTx/>
                <a:uFillTx/>
                <a:latin typeface="+mj-lt"/>
                <a:ea typeface="+mj-ea"/>
                <a:cs typeface="+mj-cs"/>
              </a:rPr>
              <a:t>– </a:t>
            </a:r>
            <a:r>
              <a:rPr kumimoji="0" lang="en-IN" sz="2800" b="1" i="0" u="none" strike="noStrike" kern="1200" cap="none" spc="0" normalizeH="0" baseline="0" noProof="0" dirty="0">
                <a:ln>
                  <a:noFill/>
                </a:ln>
                <a:solidFill>
                  <a:srgbClr val="FF0000"/>
                </a:solidFill>
                <a:effectLst/>
                <a:uLnTx/>
                <a:uFillTx/>
                <a:latin typeface="+mj-lt"/>
                <a:ea typeface="+mj-ea"/>
                <a:cs typeface="+mj-cs"/>
              </a:rPr>
              <a:t>Old Customer De Growth (US)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292189864"/>
              </p:ext>
            </p:extLst>
          </p:nvPr>
        </p:nvGraphicFramePr>
        <p:xfrm>
          <a:off x="555172" y="511628"/>
          <a:ext cx="7478485" cy="3307828"/>
        </p:xfrm>
        <a:graphic>
          <a:graphicData uri="http://schemas.openxmlformats.org/drawingml/2006/table">
            <a:tbl>
              <a:tblPr/>
              <a:tblGrid>
                <a:gridCol w="3054593">
                  <a:extLst>
                    <a:ext uri="{9D8B030D-6E8A-4147-A177-3AD203B41FA5}">
                      <a16:colId xmlns:a16="http://schemas.microsoft.com/office/drawing/2014/main" val="20000"/>
                    </a:ext>
                  </a:extLst>
                </a:gridCol>
                <a:gridCol w="917882">
                  <a:extLst>
                    <a:ext uri="{9D8B030D-6E8A-4147-A177-3AD203B41FA5}">
                      <a16:colId xmlns:a16="http://schemas.microsoft.com/office/drawing/2014/main" val="20001"/>
                    </a:ext>
                  </a:extLst>
                </a:gridCol>
                <a:gridCol w="917882">
                  <a:extLst>
                    <a:ext uri="{9D8B030D-6E8A-4147-A177-3AD203B41FA5}">
                      <a16:colId xmlns:a16="http://schemas.microsoft.com/office/drawing/2014/main" val="20002"/>
                    </a:ext>
                  </a:extLst>
                </a:gridCol>
                <a:gridCol w="917882">
                  <a:extLst>
                    <a:ext uri="{9D8B030D-6E8A-4147-A177-3AD203B41FA5}">
                      <a16:colId xmlns:a16="http://schemas.microsoft.com/office/drawing/2014/main" val="20003"/>
                    </a:ext>
                  </a:extLst>
                </a:gridCol>
                <a:gridCol w="1670246">
                  <a:extLst>
                    <a:ext uri="{9D8B030D-6E8A-4147-A177-3AD203B41FA5}">
                      <a16:colId xmlns:a16="http://schemas.microsoft.com/office/drawing/2014/main" val="20004"/>
                    </a:ext>
                  </a:extLst>
                </a:gridCol>
              </a:tblGrid>
              <a:tr h="238886">
                <a:tc>
                  <a:txBody>
                    <a:bodyPr/>
                    <a:lstStyle/>
                    <a:p>
                      <a:pPr algn="ctr" fontAlgn="ctr"/>
                      <a:r>
                        <a:rPr lang="en-US" sz="1200" b="1" i="0" u="none" strike="noStrike" dirty="0">
                          <a:solidFill>
                            <a:srgbClr val="FFFFFF"/>
                          </a:solidFill>
                          <a:latin typeface="Calibri Light"/>
                        </a:rPr>
                        <a:t>Dispatch (MT)</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16-17</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17-18</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FY 18-19</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Growth</a:t>
                      </a:r>
                    </a:p>
                  </a:txBody>
                  <a:tcPr marL="9199" marR="9199" marT="91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27509">
                <a:tc>
                  <a:txBody>
                    <a:bodyPr/>
                    <a:lstStyle/>
                    <a:p>
                      <a:pPr algn="ctr" fontAlgn="b"/>
                      <a:r>
                        <a:rPr lang="en-US" sz="1200" b="0" i="0" u="none" strike="noStrike" dirty="0" err="1">
                          <a:solidFill>
                            <a:srgbClr val="000000"/>
                          </a:solidFill>
                          <a:latin typeface="Calibri Light"/>
                        </a:rPr>
                        <a:t>Walmart</a:t>
                      </a:r>
                      <a:endParaRPr lang="en-US" sz="1200" b="0" i="0" u="none" strike="noStrike" dirty="0">
                        <a:solidFill>
                          <a:srgbClr val="000000"/>
                        </a:solidFill>
                        <a:latin typeface="Calibri Light"/>
                      </a:endParaRP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16,871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10,410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12,846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-24%</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7509">
                <a:tc>
                  <a:txBody>
                    <a:bodyPr/>
                    <a:lstStyle/>
                    <a:p>
                      <a:pPr algn="ctr" fontAlgn="b"/>
                      <a:r>
                        <a:rPr lang="en-US" sz="1200" b="0" i="0" u="none" strike="noStrike" dirty="0">
                          <a:solidFill>
                            <a:srgbClr val="000000"/>
                          </a:solidFill>
                          <a:latin typeface="Calibri Light"/>
                        </a:rPr>
                        <a:t>Guest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3,212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2,826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3,096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-4%</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7509">
                <a:tc>
                  <a:txBody>
                    <a:bodyPr/>
                    <a:lstStyle/>
                    <a:p>
                      <a:pPr algn="ctr" fontAlgn="b"/>
                      <a:r>
                        <a:rPr lang="en-US" sz="1200" b="0" i="0" u="none" strike="noStrike" dirty="0">
                          <a:solidFill>
                            <a:srgbClr val="000000"/>
                          </a:solidFill>
                          <a:latin typeface="Calibri Light"/>
                        </a:rPr>
                        <a:t>MACY'S MERCHANDISING GROUP</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686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607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447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-35%</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7509">
                <a:tc>
                  <a:txBody>
                    <a:bodyPr/>
                    <a:lstStyle/>
                    <a:p>
                      <a:pPr algn="ctr" fontAlgn="b"/>
                      <a:r>
                        <a:rPr lang="en-US" sz="1200" b="0" i="0" u="none" strike="noStrike">
                          <a:solidFill>
                            <a:srgbClr val="000000"/>
                          </a:solidFill>
                          <a:latin typeface="Calibri Light"/>
                        </a:rPr>
                        <a:t>COMERCIALIZADORA MEXICO AMERICANA</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375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457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291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-22%</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7509">
                <a:tc>
                  <a:txBody>
                    <a:bodyPr/>
                    <a:lstStyle/>
                    <a:p>
                      <a:pPr algn="ctr" fontAlgn="b"/>
                      <a:r>
                        <a:rPr lang="en-US" sz="1200" b="0" i="0" u="none" strike="noStrike" dirty="0">
                          <a:solidFill>
                            <a:srgbClr val="000000"/>
                          </a:solidFill>
                          <a:latin typeface="Calibri Light"/>
                        </a:rPr>
                        <a:t>AFFES</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123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168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67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-97%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5972">
                <a:tc>
                  <a:txBody>
                    <a:bodyPr/>
                    <a:lstStyle/>
                    <a:p>
                      <a:pPr algn="ctr" fontAlgn="b"/>
                      <a:r>
                        <a:rPr lang="en-US" sz="1200" b="0" i="0" u="none" strike="noStrike" dirty="0">
                          <a:solidFill>
                            <a:srgbClr val="000000"/>
                          </a:solidFill>
                          <a:latin typeface="Calibri Light"/>
                        </a:rPr>
                        <a:t>SHOP KO OPERATING CO. LLC.</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33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105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28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-45%</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5972">
                <a:tc>
                  <a:txBody>
                    <a:bodyPr/>
                    <a:lstStyle/>
                    <a:p>
                      <a:pPr algn="ctr" fontAlgn="b"/>
                      <a:r>
                        <a:rPr lang="en-US" sz="1200" b="0" i="0" u="none" strike="noStrike">
                          <a:solidFill>
                            <a:srgbClr val="000000"/>
                          </a:solidFill>
                          <a:latin typeface="Calibri Light"/>
                        </a:rPr>
                        <a:t>MILLWORK HOLDING CO INC.</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169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110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21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-15%</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5972">
                <a:tc>
                  <a:txBody>
                    <a:bodyPr/>
                    <a:lstStyle/>
                    <a:p>
                      <a:pPr algn="ctr" fontAlgn="b"/>
                      <a:r>
                        <a:rPr lang="en-US" sz="1200" b="0" i="0" u="none" strike="noStrike">
                          <a:solidFill>
                            <a:srgbClr val="000000"/>
                          </a:solidFill>
                          <a:latin typeface="Calibri Light"/>
                        </a:rPr>
                        <a:t>Himatsingka America Inc</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90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341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-87%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5972">
                <a:tc>
                  <a:txBody>
                    <a:bodyPr/>
                    <a:lstStyle/>
                    <a:p>
                      <a:pPr algn="ctr" fontAlgn="b"/>
                      <a:r>
                        <a:rPr lang="en-US" sz="1200" b="0" i="0" u="none" strike="noStrike">
                          <a:solidFill>
                            <a:srgbClr val="000000"/>
                          </a:solidFill>
                          <a:latin typeface="Calibri Light"/>
                        </a:rPr>
                        <a:t>COST PLUS WORLD MARKET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40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49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Light"/>
                        </a:rPr>
                        <a:t>                   12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-80%</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7509">
                <a:tc>
                  <a:txBody>
                    <a:bodyPr/>
                    <a:lstStyle/>
                    <a:p>
                      <a:pPr algn="ctr" fontAlgn="b"/>
                      <a:r>
                        <a:rPr lang="en-US" sz="1200" b="1" i="0" u="none" strike="noStrike" dirty="0">
                          <a:solidFill>
                            <a:srgbClr val="000000"/>
                          </a:solidFill>
                          <a:latin typeface="Calibri Light"/>
                        </a:rPr>
                        <a:t>US</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21,599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15,073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16,827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Calibri Light"/>
                        </a:rPr>
                        <a:t>-27%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6686709"/>
              </p:ext>
            </p:extLst>
          </p:nvPr>
        </p:nvGraphicFramePr>
        <p:xfrm>
          <a:off x="566057" y="3977475"/>
          <a:ext cx="7478487" cy="769420"/>
        </p:xfrm>
        <a:graphic>
          <a:graphicData uri="http://schemas.openxmlformats.org/drawingml/2006/table">
            <a:tbl>
              <a:tblPr/>
              <a:tblGrid>
                <a:gridCol w="3054593">
                  <a:extLst>
                    <a:ext uri="{9D8B030D-6E8A-4147-A177-3AD203B41FA5}">
                      <a16:colId xmlns:a16="http://schemas.microsoft.com/office/drawing/2014/main" val="20000"/>
                    </a:ext>
                  </a:extLst>
                </a:gridCol>
                <a:gridCol w="917883">
                  <a:extLst>
                    <a:ext uri="{9D8B030D-6E8A-4147-A177-3AD203B41FA5}">
                      <a16:colId xmlns:a16="http://schemas.microsoft.com/office/drawing/2014/main" val="20001"/>
                    </a:ext>
                  </a:extLst>
                </a:gridCol>
                <a:gridCol w="917883">
                  <a:extLst>
                    <a:ext uri="{9D8B030D-6E8A-4147-A177-3AD203B41FA5}">
                      <a16:colId xmlns:a16="http://schemas.microsoft.com/office/drawing/2014/main" val="20002"/>
                    </a:ext>
                  </a:extLst>
                </a:gridCol>
                <a:gridCol w="917883">
                  <a:extLst>
                    <a:ext uri="{9D8B030D-6E8A-4147-A177-3AD203B41FA5}">
                      <a16:colId xmlns:a16="http://schemas.microsoft.com/office/drawing/2014/main" val="20003"/>
                    </a:ext>
                  </a:extLst>
                </a:gridCol>
                <a:gridCol w="1670245">
                  <a:extLst>
                    <a:ext uri="{9D8B030D-6E8A-4147-A177-3AD203B41FA5}">
                      <a16:colId xmlns:a16="http://schemas.microsoft.com/office/drawing/2014/main" val="20004"/>
                    </a:ext>
                  </a:extLst>
                </a:gridCol>
              </a:tblGrid>
              <a:tr h="193183">
                <a:tc>
                  <a:txBody>
                    <a:bodyPr/>
                    <a:lstStyle/>
                    <a:p>
                      <a:pPr algn="ctr" fontAlgn="b"/>
                      <a:r>
                        <a:rPr lang="en-US" sz="1200" b="1" i="0" u="none" strike="noStrike" dirty="0">
                          <a:solidFill>
                            <a:srgbClr val="FFFFFF"/>
                          </a:solidFill>
                          <a:latin typeface="Calibri Light"/>
                        </a:rPr>
                        <a:t>Dispatch (MT)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16-17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17-18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18-19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Growth</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183984">
                <a:tc>
                  <a:txBody>
                    <a:bodyPr/>
                    <a:lstStyle/>
                    <a:p>
                      <a:pPr algn="ctr" fontAlgn="b"/>
                      <a:r>
                        <a:rPr lang="en-US" sz="1200" b="0" i="0" u="none" strike="noStrike" dirty="0">
                          <a:solidFill>
                            <a:srgbClr val="000000"/>
                          </a:solidFill>
                          <a:latin typeface="Calibri Light"/>
                        </a:rPr>
                        <a:t>Kmart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1,166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725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199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-83%</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3984">
                <a:tc>
                  <a:txBody>
                    <a:bodyPr/>
                    <a:lstStyle/>
                    <a:p>
                      <a:pPr algn="ctr" fontAlgn="b"/>
                      <a:r>
                        <a:rPr lang="en-US" sz="1200" b="0" i="0" u="none" strike="noStrike" dirty="0">
                          <a:solidFill>
                            <a:srgbClr val="000000"/>
                          </a:solidFill>
                          <a:latin typeface="Calibri Light"/>
                        </a:rPr>
                        <a:t>SEARS ROEBUCK AND CO.</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83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81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44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-47%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3984">
                <a:tc>
                  <a:txBody>
                    <a:bodyPr/>
                    <a:lstStyle/>
                    <a:p>
                      <a:pPr algn="ctr" fontAlgn="b"/>
                      <a:r>
                        <a:rPr lang="en-US" sz="1200" b="1" i="0" u="none" strike="noStrike" dirty="0">
                          <a:solidFill>
                            <a:srgbClr val="000000"/>
                          </a:solidFill>
                          <a:latin typeface="Calibri Light"/>
                        </a:rPr>
                        <a:t>K Mart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1,249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806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243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Calibri Light"/>
                        </a:rPr>
                        <a:t>-81%</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82118"/>
            <a:ext cx="8740051" cy="571504"/>
          </a:xfrm>
          <a:prstGeom prst="rect">
            <a:avLst/>
          </a:prstGeom>
        </p:spPr>
        <p:txBody>
          <a:bodyPr/>
          <a:lstStyle/>
          <a:p>
            <a:pPr lvl="0">
              <a:spcBef>
                <a:spcPct val="0"/>
              </a:spcBef>
              <a:defRPr/>
            </a:pPr>
            <a:r>
              <a:rPr lang="en-IN" sz="2400" b="1" dirty="0">
                <a:solidFill>
                  <a:schemeClr val="tx2"/>
                </a:solidFill>
              </a:rPr>
              <a:t>Top Line Hurting Point </a:t>
            </a:r>
            <a:r>
              <a:rPr kumimoji="0" lang="en-IN" sz="2400" b="1" i="0" u="none" strike="noStrike" kern="1200" cap="none" spc="0" normalizeH="0" baseline="0" noProof="0" dirty="0">
                <a:ln>
                  <a:noFill/>
                </a:ln>
                <a:solidFill>
                  <a:schemeClr val="tx2"/>
                </a:solidFill>
                <a:effectLst/>
                <a:uLnTx/>
                <a:uFillTx/>
                <a:latin typeface="+mj-lt"/>
                <a:ea typeface="+mj-ea"/>
                <a:cs typeface="+mj-cs"/>
              </a:rPr>
              <a:t>- </a:t>
            </a:r>
            <a:r>
              <a:rPr kumimoji="0" lang="en-IN" sz="2400" b="1" i="0" u="none" strike="noStrike" kern="1200" cap="none" spc="0" normalizeH="0" baseline="0" noProof="0" dirty="0">
                <a:ln>
                  <a:noFill/>
                </a:ln>
                <a:solidFill>
                  <a:srgbClr val="FF0000"/>
                </a:solidFill>
                <a:effectLst/>
                <a:uLnTx/>
                <a:uFillTx/>
                <a:latin typeface="+mj-lt"/>
                <a:ea typeface="+mj-ea"/>
                <a:cs typeface="+mj-cs"/>
              </a:rPr>
              <a:t>Old Customer De Growth (EU &amp; UK)</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471346133"/>
              </p:ext>
            </p:extLst>
          </p:nvPr>
        </p:nvGraphicFramePr>
        <p:xfrm>
          <a:off x="1143000" y="729345"/>
          <a:ext cx="6890658" cy="2220685"/>
        </p:xfrm>
        <a:graphic>
          <a:graphicData uri="http://schemas.openxmlformats.org/drawingml/2006/table">
            <a:tbl>
              <a:tblPr/>
              <a:tblGrid>
                <a:gridCol w="2814494">
                  <a:extLst>
                    <a:ext uri="{9D8B030D-6E8A-4147-A177-3AD203B41FA5}">
                      <a16:colId xmlns:a16="http://schemas.microsoft.com/office/drawing/2014/main" val="20000"/>
                    </a:ext>
                  </a:extLst>
                </a:gridCol>
                <a:gridCol w="845735">
                  <a:extLst>
                    <a:ext uri="{9D8B030D-6E8A-4147-A177-3AD203B41FA5}">
                      <a16:colId xmlns:a16="http://schemas.microsoft.com/office/drawing/2014/main" val="20001"/>
                    </a:ext>
                  </a:extLst>
                </a:gridCol>
                <a:gridCol w="845735">
                  <a:extLst>
                    <a:ext uri="{9D8B030D-6E8A-4147-A177-3AD203B41FA5}">
                      <a16:colId xmlns:a16="http://schemas.microsoft.com/office/drawing/2014/main" val="20002"/>
                    </a:ext>
                  </a:extLst>
                </a:gridCol>
                <a:gridCol w="845735">
                  <a:extLst>
                    <a:ext uri="{9D8B030D-6E8A-4147-A177-3AD203B41FA5}">
                      <a16:colId xmlns:a16="http://schemas.microsoft.com/office/drawing/2014/main" val="20003"/>
                    </a:ext>
                  </a:extLst>
                </a:gridCol>
                <a:gridCol w="1538959">
                  <a:extLst>
                    <a:ext uri="{9D8B030D-6E8A-4147-A177-3AD203B41FA5}">
                      <a16:colId xmlns:a16="http://schemas.microsoft.com/office/drawing/2014/main" val="20004"/>
                    </a:ext>
                  </a:extLst>
                </a:gridCol>
              </a:tblGrid>
              <a:tr h="367200">
                <a:tc>
                  <a:txBody>
                    <a:bodyPr/>
                    <a:lstStyle/>
                    <a:p>
                      <a:pPr algn="ctr" fontAlgn="b"/>
                      <a:r>
                        <a:rPr lang="en-US" sz="1200" b="1" i="0" u="none" strike="noStrike" dirty="0">
                          <a:solidFill>
                            <a:srgbClr val="FFFFFF"/>
                          </a:solidFill>
                          <a:latin typeface="Calibri Light"/>
                        </a:rPr>
                        <a:t>Dispatch (MT)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16-17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17-18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18-19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Growth</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67200">
                <a:tc>
                  <a:txBody>
                    <a:bodyPr/>
                    <a:lstStyle/>
                    <a:p>
                      <a:pPr algn="ctr" fontAlgn="b"/>
                      <a:r>
                        <a:rPr lang="en-US" sz="1400" b="0" i="0" u="none" strike="noStrike" dirty="0">
                          <a:solidFill>
                            <a:srgbClr val="000000"/>
                          </a:solidFill>
                          <a:latin typeface="Calibri Light"/>
                        </a:rPr>
                        <a:t>IKEA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Light"/>
                        </a:rPr>
                        <a:t>         7,243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Light"/>
                        </a:rPr>
                        <a:t>         7,274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Light"/>
                        </a:rPr>
                        <a:t>         4,481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latin typeface="Calibri Light"/>
                        </a:rPr>
                        <a:t>-38%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7200">
                <a:tc>
                  <a:txBody>
                    <a:bodyPr/>
                    <a:lstStyle/>
                    <a:p>
                      <a:pPr algn="ctr" fontAlgn="b"/>
                      <a:r>
                        <a:rPr lang="en-US" sz="1400" b="0" i="0" u="none" strike="noStrike" dirty="0">
                          <a:solidFill>
                            <a:srgbClr val="000000"/>
                          </a:solidFill>
                          <a:latin typeface="Calibri Light"/>
                        </a:rPr>
                        <a:t>DIBELLA B V</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dirty="0">
                          <a:solidFill>
                            <a:srgbClr val="000000"/>
                          </a:solidFill>
                          <a:latin typeface="Calibri Light"/>
                        </a:rPr>
                        <a:t>              67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a:solidFill>
                            <a:srgbClr val="000000"/>
                          </a:solidFill>
                          <a:latin typeface="Calibri Light"/>
                        </a:rPr>
                        <a:t>              45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a:solidFill>
                            <a:srgbClr val="000000"/>
                          </a:solidFill>
                          <a:latin typeface="Calibri Light"/>
                        </a:rPr>
                        <a:t>              48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1" i="0" u="none" strike="noStrike" dirty="0">
                          <a:solidFill>
                            <a:schemeClr val="tx1"/>
                          </a:solidFill>
                          <a:latin typeface="Calibri Light"/>
                        </a:rPr>
                        <a:t>-28%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67200">
                <a:tc>
                  <a:txBody>
                    <a:bodyPr/>
                    <a:lstStyle/>
                    <a:p>
                      <a:pPr algn="ctr" fontAlgn="b"/>
                      <a:r>
                        <a:rPr lang="en-US" sz="1400" b="0" i="0" u="none" strike="noStrike">
                          <a:solidFill>
                            <a:srgbClr val="000000"/>
                          </a:solidFill>
                          <a:latin typeface="Calibri Light"/>
                        </a:rPr>
                        <a:t>DE FORENEDE DAMPVASKERIER</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Light"/>
                        </a:rPr>
                        <a:t>              95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Light"/>
                        </a:rPr>
                        <a:t>            217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Light"/>
                        </a:rPr>
                        <a:t>              38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latin typeface="Calibri Light"/>
                        </a:rPr>
                        <a:t>-60%</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7200">
                <a:tc>
                  <a:txBody>
                    <a:bodyPr/>
                    <a:lstStyle/>
                    <a:p>
                      <a:pPr algn="ctr" fontAlgn="b"/>
                      <a:r>
                        <a:rPr lang="en-US" sz="1400" b="0" i="0" u="none" strike="noStrike">
                          <a:solidFill>
                            <a:srgbClr val="000000"/>
                          </a:solidFill>
                          <a:latin typeface="Calibri Light"/>
                        </a:rPr>
                        <a:t>UAB Imlitex Textile</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a:solidFill>
                            <a:srgbClr val="000000"/>
                          </a:solidFill>
                          <a:latin typeface="Calibri Light"/>
                        </a:rPr>
                        <a:t>              86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dirty="0">
                          <a:solidFill>
                            <a:srgbClr val="000000"/>
                          </a:solidFill>
                          <a:latin typeface="Calibri Light"/>
                        </a:rPr>
                        <a:t>              45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0" i="0" u="none" strike="noStrike" dirty="0">
                          <a:solidFill>
                            <a:srgbClr val="000000"/>
                          </a:solidFill>
                          <a:latin typeface="Calibri Light"/>
                        </a:rPr>
                        <a:t>              35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400" b="1" i="0" u="none" strike="noStrike" dirty="0">
                          <a:solidFill>
                            <a:schemeClr val="tx1"/>
                          </a:solidFill>
                          <a:latin typeface="Calibri Light"/>
                        </a:rPr>
                        <a:t>-59%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384685">
                <a:tc>
                  <a:txBody>
                    <a:bodyPr/>
                    <a:lstStyle/>
                    <a:p>
                      <a:pPr algn="ctr" fontAlgn="b"/>
                      <a:r>
                        <a:rPr lang="en-US" sz="1200" b="1" i="0" u="none" strike="noStrike">
                          <a:solidFill>
                            <a:srgbClr val="000000"/>
                          </a:solidFill>
                          <a:latin typeface="Calibri Light"/>
                        </a:rPr>
                        <a:t>EU</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Light"/>
                        </a:rPr>
                        <a:t>       7,491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Light"/>
                        </a:rPr>
                        <a:t>       7,581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Light"/>
                        </a:rPr>
                        <a:t>       4,602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latin typeface="Calibri Light"/>
                        </a:rPr>
                        <a:t>-39%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74392402"/>
              </p:ext>
            </p:extLst>
          </p:nvPr>
        </p:nvGraphicFramePr>
        <p:xfrm>
          <a:off x="1121228" y="3269017"/>
          <a:ext cx="6934201" cy="1074390"/>
        </p:xfrm>
        <a:graphic>
          <a:graphicData uri="http://schemas.openxmlformats.org/drawingml/2006/table">
            <a:tbl>
              <a:tblPr/>
              <a:tblGrid>
                <a:gridCol w="2832279">
                  <a:extLst>
                    <a:ext uri="{9D8B030D-6E8A-4147-A177-3AD203B41FA5}">
                      <a16:colId xmlns:a16="http://schemas.microsoft.com/office/drawing/2014/main" val="20000"/>
                    </a:ext>
                  </a:extLst>
                </a:gridCol>
                <a:gridCol w="851079">
                  <a:extLst>
                    <a:ext uri="{9D8B030D-6E8A-4147-A177-3AD203B41FA5}">
                      <a16:colId xmlns:a16="http://schemas.microsoft.com/office/drawing/2014/main" val="20001"/>
                    </a:ext>
                  </a:extLst>
                </a:gridCol>
                <a:gridCol w="851079">
                  <a:extLst>
                    <a:ext uri="{9D8B030D-6E8A-4147-A177-3AD203B41FA5}">
                      <a16:colId xmlns:a16="http://schemas.microsoft.com/office/drawing/2014/main" val="20002"/>
                    </a:ext>
                  </a:extLst>
                </a:gridCol>
                <a:gridCol w="851079">
                  <a:extLst>
                    <a:ext uri="{9D8B030D-6E8A-4147-A177-3AD203B41FA5}">
                      <a16:colId xmlns:a16="http://schemas.microsoft.com/office/drawing/2014/main" val="20003"/>
                    </a:ext>
                  </a:extLst>
                </a:gridCol>
                <a:gridCol w="1548685">
                  <a:extLst>
                    <a:ext uri="{9D8B030D-6E8A-4147-A177-3AD203B41FA5}">
                      <a16:colId xmlns:a16="http://schemas.microsoft.com/office/drawing/2014/main" val="20004"/>
                    </a:ext>
                  </a:extLst>
                </a:gridCol>
              </a:tblGrid>
              <a:tr h="363906">
                <a:tc>
                  <a:txBody>
                    <a:bodyPr/>
                    <a:lstStyle/>
                    <a:p>
                      <a:pPr algn="ctr" fontAlgn="b"/>
                      <a:r>
                        <a:rPr lang="en-US" sz="1200" b="1" i="0" u="none" strike="noStrike" dirty="0">
                          <a:solidFill>
                            <a:srgbClr val="FFFFFF"/>
                          </a:solidFill>
                          <a:latin typeface="Calibri Light"/>
                        </a:rPr>
                        <a:t>Dispatch (MT)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16-17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dirty="0">
                          <a:solidFill>
                            <a:srgbClr val="FFFFFF"/>
                          </a:solidFill>
                          <a:latin typeface="Calibri Light"/>
                        </a:rPr>
                        <a:t>FY 17-18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18-19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Growth</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63906">
                <a:tc>
                  <a:txBody>
                    <a:bodyPr/>
                    <a:lstStyle/>
                    <a:p>
                      <a:pPr algn="ctr" fontAlgn="b"/>
                      <a:r>
                        <a:rPr lang="en-US" sz="1400" b="0" i="0" u="none" strike="noStrike" dirty="0">
                          <a:solidFill>
                            <a:srgbClr val="000000"/>
                          </a:solidFill>
                          <a:latin typeface="Calibri Light"/>
                        </a:rPr>
                        <a:t>House of Fraser (Stores) Limited</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Light"/>
                        </a:rPr>
                        <a:t>            101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Light"/>
                        </a:rPr>
                        <a:t>              49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Light"/>
                        </a:rPr>
                        <a:t>              10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latin typeface="Calibri Light"/>
                        </a:rPr>
                        <a:t>-90%</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578">
                <a:tc>
                  <a:txBody>
                    <a:bodyPr/>
                    <a:lstStyle/>
                    <a:p>
                      <a:pPr algn="ctr" fontAlgn="b"/>
                      <a:r>
                        <a:rPr lang="en-US" sz="1200" b="1" i="0" u="none" strike="noStrike">
                          <a:solidFill>
                            <a:srgbClr val="000000"/>
                          </a:solidFill>
                          <a:latin typeface="Calibri Light"/>
                        </a:rPr>
                        <a:t>UK</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Light"/>
                        </a:rPr>
                        <a:t>          101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Light"/>
                        </a:rPr>
                        <a:t>             49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Light"/>
                        </a:rPr>
                        <a:t>             10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Calibri Light"/>
                        </a:rPr>
                        <a:t>-90%</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82118"/>
            <a:ext cx="8740051" cy="571504"/>
          </a:xfrm>
          <a:prstGeom prst="rect">
            <a:avLst/>
          </a:prstGeom>
        </p:spPr>
        <p:txBody>
          <a:bodyPr/>
          <a:lstStyle/>
          <a:p>
            <a:pPr lvl="0">
              <a:spcBef>
                <a:spcPct val="0"/>
              </a:spcBef>
              <a:defRPr/>
            </a:pPr>
            <a:r>
              <a:rPr lang="en-IN" sz="2800" b="1" dirty="0">
                <a:solidFill>
                  <a:schemeClr val="tx2"/>
                </a:solidFill>
              </a:rPr>
              <a:t>Top Line Hurting Point </a:t>
            </a:r>
            <a:r>
              <a:rPr kumimoji="0" lang="en-IN" sz="2800" b="1" i="0" u="none" strike="noStrike" kern="1200" cap="none" spc="0" normalizeH="0" baseline="0" noProof="0" dirty="0">
                <a:ln>
                  <a:noFill/>
                </a:ln>
                <a:solidFill>
                  <a:schemeClr val="tx2"/>
                </a:solidFill>
                <a:effectLst/>
                <a:uLnTx/>
                <a:uFillTx/>
                <a:latin typeface="+mj-lt"/>
                <a:ea typeface="+mj-ea"/>
                <a:cs typeface="+mj-cs"/>
              </a:rPr>
              <a:t>- </a:t>
            </a:r>
            <a:r>
              <a:rPr kumimoji="0" lang="en-IN" sz="2800" b="1" i="0" u="none" strike="noStrike" kern="1200" cap="none" spc="0" normalizeH="0" baseline="0" noProof="0" dirty="0">
                <a:ln>
                  <a:noFill/>
                </a:ln>
                <a:solidFill>
                  <a:srgbClr val="FF0000"/>
                </a:solidFill>
                <a:effectLst/>
                <a:uLnTx/>
                <a:uFillTx/>
                <a:latin typeface="+mj-lt"/>
                <a:ea typeface="+mj-ea"/>
                <a:cs typeface="+mj-cs"/>
              </a:rPr>
              <a:t>Old Customer De Growth (ROW)</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649392364"/>
              </p:ext>
            </p:extLst>
          </p:nvPr>
        </p:nvGraphicFramePr>
        <p:xfrm>
          <a:off x="1491344" y="1055912"/>
          <a:ext cx="6302826" cy="2558143"/>
        </p:xfrm>
        <a:graphic>
          <a:graphicData uri="http://schemas.openxmlformats.org/drawingml/2006/table">
            <a:tbl>
              <a:tblPr/>
              <a:tblGrid>
                <a:gridCol w="2574394">
                  <a:extLst>
                    <a:ext uri="{9D8B030D-6E8A-4147-A177-3AD203B41FA5}">
                      <a16:colId xmlns:a16="http://schemas.microsoft.com/office/drawing/2014/main" val="20000"/>
                    </a:ext>
                  </a:extLst>
                </a:gridCol>
                <a:gridCol w="773586">
                  <a:extLst>
                    <a:ext uri="{9D8B030D-6E8A-4147-A177-3AD203B41FA5}">
                      <a16:colId xmlns:a16="http://schemas.microsoft.com/office/drawing/2014/main" val="20001"/>
                    </a:ext>
                  </a:extLst>
                </a:gridCol>
                <a:gridCol w="773586">
                  <a:extLst>
                    <a:ext uri="{9D8B030D-6E8A-4147-A177-3AD203B41FA5}">
                      <a16:colId xmlns:a16="http://schemas.microsoft.com/office/drawing/2014/main" val="20002"/>
                    </a:ext>
                  </a:extLst>
                </a:gridCol>
                <a:gridCol w="773586">
                  <a:extLst>
                    <a:ext uri="{9D8B030D-6E8A-4147-A177-3AD203B41FA5}">
                      <a16:colId xmlns:a16="http://schemas.microsoft.com/office/drawing/2014/main" val="20003"/>
                    </a:ext>
                  </a:extLst>
                </a:gridCol>
                <a:gridCol w="1407674">
                  <a:extLst>
                    <a:ext uri="{9D8B030D-6E8A-4147-A177-3AD203B41FA5}">
                      <a16:colId xmlns:a16="http://schemas.microsoft.com/office/drawing/2014/main" val="20004"/>
                    </a:ext>
                  </a:extLst>
                </a:gridCol>
              </a:tblGrid>
              <a:tr h="506802">
                <a:tc>
                  <a:txBody>
                    <a:bodyPr/>
                    <a:lstStyle/>
                    <a:p>
                      <a:pPr algn="ctr" fontAlgn="b"/>
                      <a:r>
                        <a:rPr lang="en-US" sz="1200" b="1" i="0" u="none" strike="noStrike">
                          <a:solidFill>
                            <a:srgbClr val="FFFFFF"/>
                          </a:solidFill>
                          <a:latin typeface="Calibri Light"/>
                        </a:rPr>
                        <a:t>Dispatch (MT)</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16-17</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17-18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FY 18-19</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b"/>
                      <a:r>
                        <a:rPr lang="en-US" sz="1200" b="1" i="0" u="none" strike="noStrike">
                          <a:solidFill>
                            <a:srgbClr val="FFFFFF"/>
                          </a:solidFill>
                          <a:latin typeface="Calibri Light"/>
                        </a:rPr>
                        <a:t>Growth</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506802">
                <a:tc>
                  <a:txBody>
                    <a:bodyPr/>
                    <a:lstStyle/>
                    <a:p>
                      <a:pPr algn="ctr" fontAlgn="b"/>
                      <a:r>
                        <a:rPr lang="en-US" sz="1200" b="0" i="0" u="none" strike="noStrike">
                          <a:solidFill>
                            <a:srgbClr val="000000"/>
                          </a:solidFill>
                          <a:latin typeface="Calibri Light"/>
                        </a:rPr>
                        <a:t>NewZeland Merchants</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294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194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173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-41%</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6802">
                <a:tc>
                  <a:txBody>
                    <a:bodyPr/>
                    <a:lstStyle/>
                    <a:p>
                      <a:pPr algn="ctr" fontAlgn="b"/>
                      <a:r>
                        <a:rPr lang="en-US" sz="1200" b="0" i="0" u="none" strike="noStrike">
                          <a:solidFill>
                            <a:srgbClr val="000000"/>
                          </a:solidFill>
                          <a:latin typeface="Calibri Light"/>
                        </a:rPr>
                        <a:t>SHINSEGAE INTERNATIONAL</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latin typeface="Calibri Light"/>
                        </a:rPr>
                        <a:t>              58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latin typeface="Calibri Light"/>
                        </a:rPr>
                        <a:t>              28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latin typeface="Calibri Light"/>
                        </a:rPr>
                        <a:t>              36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1" i="0" u="none" strike="noStrike" dirty="0">
                          <a:solidFill>
                            <a:schemeClr val="tx1"/>
                          </a:solidFill>
                          <a:latin typeface="Calibri Light"/>
                        </a:rPr>
                        <a:t>-38%</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506802">
                <a:tc>
                  <a:txBody>
                    <a:bodyPr/>
                    <a:lstStyle/>
                    <a:p>
                      <a:pPr algn="ctr" fontAlgn="b"/>
                      <a:r>
                        <a:rPr lang="en-US" sz="1200" b="0" i="0" u="none" strike="noStrike">
                          <a:solidFill>
                            <a:srgbClr val="000000"/>
                          </a:solidFill>
                          <a:latin typeface="Calibri Light"/>
                        </a:rPr>
                        <a:t>CORNERSTONE DIVERSIFIED GOODS</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12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16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Light"/>
                        </a:rPr>
                        <a:t>                7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chemeClr val="tx1"/>
                          </a:solidFill>
                          <a:latin typeface="Calibri Light"/>
                        </a:rPr>
                        <a:t>-40%</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0935">
                <a:tc>
                  <a:txBody>
                    <a:bodyPr/>
                    <a:lstStyle/>
                    <a:p>
                      <a:pPr algn="ctr" fontAlgn="b"/>
                      <a:r>
                        <a:rPr lang="en-US" sz="1100" b="1" i="0" u="none" strike="noStrike">
                          <a:solidFill>
                            <a:srgbClr val="000000"/>
                          </a:solidFill>
                          <a:latin typeface="Calibri Light"/>
                        </a:rPr>
                        <a:t>EU</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latin typeface="Calibri Light"/>
                        </a:rPr>
                        <a:t>          364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latin typeface="Calibri Light"/>
                        </a:rPr>
                        <a:t>          238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latin typeface="Calibri Light"/>
                        </a:rPr>
                        <a:t>          216 </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Calibri Light"/>
                        </a:rPr>
                        <a:t>-41%</a:t>
                      </a:r>
                    </a:p>
                  </a:txBody>
                  <a:tcPr marL="9199" marR="9199" marT="91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800" b="1" dirty="0">
                <a:solidFill>
                  <a:schemeClr val="tx2"/>
                </a:solidFill>
              </a:rPr>
              <a:t>Top Line Hurting Point -</a:t>
            </a:r>
            <a:r>
              <a:rPr kumimoji="0" lang="en-IN" sz="2800" b="1" i="0" u="none" strike="noStrike" kern="1200" cap="none" spc="0" normalizeH="0" baseline="0" noProof="0" dirty="0">
                <a:ln>
                  <a:noFill/>
                </a:ln>
                <a:solidFill>
                  <a:schemeClr val="tx2"/>
                </a:solidFill>
                <a:effectLst/>
                <a:uLnTx/>
                <a:uFillTx/>
                <a:latin typeface="+mj-lt"/>
                <a:ea typeface="+mj-ea"/>
                <a:cs typeface="+mj-cs"/>
              </a:rPr>
              <a:t> </a:t>
            </a:r>
            <a:r>
              <a:rPr kumimoji="0" lang="en-IN" sz="2800" b="1" i="0" u="none" strike="noStrike" kern="1200" cap="none" spc="0" normalizeH="0" baseline="0" noProof="0" dirty="0">
                <a:ln>
                  <a:noFill/>
                </a:ln>
                <a:solidFill>
                  <a:srgbClr val="FF0000"/>
                </a:solidFill>
                <a:effectLst/>
                <a:uLnTx/>
                <a:uFillTx/>
                <a:latin typeface="+mj-lt"/>
                <a:ea typeface="+mj-ea"/>
                <a:cs typeface="+mj-cs"/>
              </a:rPr>
              <a:t>Old Customer – Complete EXIT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224586940"/>
              </p:ext>
            </p:extLst>
          </p:nvPr>
        </p:nvGraphicFramePr>
        <p:xfrm>
          <a:off x="228600" y="549006"/>
          <a:ext cx="8686801" cy="4574032"/>
        </p:xfrm>
        <a:graphic>
          <a:graphicData uri="http://schemas.openxmlformats.org/drawingml/2006/table">
            <a:tbl>
              <a:tblPr/>
              <a:tblGrid>
                <a:gridCol w="2403242">
                  <a:extLst>
                    <a:ext uri="{9D8B030D-6E8A-4147-A177-3AD203B41FA5}">
                      <a16:colId xmlns:a16="http://schemas.microsoft.com/office/drawing/2014/main" val="20000"/>
                    </a:ext>
                  </a:extLst>
                </a:gridCol>
                <a:gridCol w="479051">
                  <a:extLst>
                    <a:ext uri="{9D8B030D-6E8A-4147-A177-3AD203B41FA5}">
                      <a16:colId xmlns:a16="http://schemas.microsoft.com/office/drawing/2014/main" val="20001"/>
                    </a:ext>
                  </a:extLst>
                </a:gridCol>
                <a:gridCol w="2067906">
                  <a:extLst>
                    <a:ext uri="{9D8B030D-6E8A-4147-A177-3AD203B41FA5}">
                      <a16:colId xmlns:a16="http://schemas.microsoft.com/office/drawing/2014/main" val="20002"/>
                    </a:ext>
                  </a:extLst>
                </a:gridCol>
                <a:gridCol w="479051">
                  <a:extLst>
                    <a:ext uri="{9D8B030D-6E8A-4147-A177-3AD203B41FA5}">
                      <a16:colId xmlns:a16="http://schemas.microsoft.com/office/drawing/2014/main" val="20003"/>
                    </a:ext>
                  </a:extLst>
                </a:gridCol>
                <a:gridCol w="918182">
                  <a:extLst>
                    <a:ext uri="{9D8B030D-6E8A-4147-A177-3AD203B41FA5}">
                      <a16:colId xmlns:a16="http://schemas.microsoft.com/office/drawing/2014/main" val="20004"/>
                    </a:ext>
                  </a:extLst>
                </a:gridCol>
                <a:gridCol w="298076">
                  <a:extLst>
                    <a:ext uri="{9D8B030D-6E8A-4147-A177-3AD203B41FA5}">
                      <a16:colId xmlns:a16="http://schemas.microsoft.com/office/drawing/2014/main" val="20005"/>
                    </a:ext>
                  </a:extLst>
                </a:gridCol>
                <a:gridCol w="1668697">
                  <a:extLst>
                    <a:ext uri="{9D8B030D-6E8A-4147-A177-3AD203B41FA5}">
                      <a16:colId xmlns:a16="http://schemas.microsoft.com/office/drawing/2014/main" val="20006"/>
                    </a:ext>
                  </a:extLst>
                </a:gridCol>
                <a:gridCol w="372596">
                  <a:extLst>
                    <a:ext uri="{9D8B030D-6E8A-4147-A177-3AD203B41FA5}">
                      <a16:colId xmlns:a16="http://schemas.microsoft.com/office/drawing/2014/main" val="20007"/>
                    </a:ext>
                  </a:extLst>
                </a:gridCol>
              </a:tblGrid>
              <a:tr h="299405">
                <a:tc gridSpan="2">
                  <a:txBody>
                    <a:bodyPr/>
                    <a:lstStyle/>
                    <a:p>
                      <a:pPr algn="ctr" fontAlgn="ctr"/>
                      <a:r>
                        <a:rPr lang="en-US" sz="1100" b="1" i="0" u="none" strike="noStrike" dirty="0">
                          <a:solidFill>
                            <a:srgbClr val="FFFFFF"/>
                          </a:solidFill>
                          <a:latin typeface="Calibri Light"/>
                        </a:rPr>
                        <a:t>US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1100" b="1" i="0" u="none" strike="noStrike">
                          <a:solidFill>
                            <a:srgbClr val="FFFFFF"/>
                          </a:solidFill>
                          <a:latin typeface="Calibri Light"/>
                        </a:rPr>
                        <a:t>EU</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1100" b="1" i="0" u="none" strike="noStrike">
                          <a:solidFill>
                            <a:srgbClr val="FFFFFF"/>
                          </a:solidFill>
                          <a:latin typeface="Calibri Light"/>
                        </a:rPr>
                        <a:t>UK</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1100" b="1" i="0" u="none" strike="noStrike">
                          <a:solidFill>
                            <a:srgbClr val="FFFFFF"/>
                          </a:solidFill>
                          <a:latin typeface="Calibri Light"/>
                        </a:rPr>
                        <a:t>ROW</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extLst>
                  <a:ext uri="{0D108BD9-81ED-4DB2-BD59-A6C34878D82A}">
                    <a16:rowId xmlns:a16="http://schemas.microsoft.com/office/drawing/2014/main" val="10000"/>
                  </a:ext>
                </a:extLst>
              </a:tr>
              <a:tr h="299405">
                <a:tc>
                  <a:txBody>
                    <a:bodyPr/>
                    <a:lstStyle/>
                    <a:p>
                      <a:pPr algn="ctr" fontAlgn="ctr"/>
                      <a:r>
                        <a:rPr lang="en-US" sz="1100" b="1" i="0" u="none" strike="noStrike" dirty="0">
                          <a:solidFill>
                            <a:srgbClr val="FFFFFF"/>
                          </a:solidFill>
                          <a:latin typeface="Calibri Light"/>
                        </a:rPr>
                        <a:t>Dispatch (MT)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Dispatch (MT)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Dispatch (MT)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Dispatch (MT)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299405">
                <a:tc>
                  <a:txBody>
                    <a:bodyPr/>
                    <a:lstStyle/>
                    <a:p>
                      <a:pPr algn="ctr" fontAlgn="ctr"/>
                      <a:r>
                        <a:rPr lang="en-US" sz="1100" b="0" i="0" u="none" strike="noStrike" dirty="0">
                          <a:solidFill>
                            <a:srgbClr val="000000"/>
                          </a:solidFill>
                          <a:latin typeface="Calibri Light"/>
                        </a:rPr>
                        <a:t>KOHLS DEPARTMENT STORES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976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NV WEVERIJ JULES CLARYSSE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475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B&amp;M Retail Ltd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56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DOMTEX AUSTRALIA(SOMAIA)</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366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9405">
                <a:tc>
                  <a:txBody>
                    <a:bodyPr/>
                    <a:lstStyle/>
                    <a:p>
                      <a:pPr algn="ctr" fontAlgn="ctr"/>
                      <a:r>
                        <a:rPr lang="en-US" sz="1100" b="0" i="0" u="none" strike="noStrike" dirty="0">
                          <a:solidFill>
                            <a:srgbClr val="000000"/>
                          </a:solidFill>
                          <a:latin typeface="Calibri Light"/>
                        </a:rPr>
                        <a:t>SHANGHAI T&amp;G INTL TRADE CO LTD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74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latin typeface="Calibri Light"/>
                        </a:rPr>
                        <a:t>Tiendas</a:t>
                      </a:r>
                      <a:r>
                        <a:rPr lang="en-US" sz="1100" b="0" i="0" u="none" strike="noStrike" dirty="0">
                          <a:solidFill>
                            <a:srgbClr val="000000"/>
                          </a:solidFill>
                          <a:latin typeface="Calibri Light"/>
                        </a:rPr>
                        <a:t> </a:t>
                      </a:r>
                      <a:r>
                        <a:rPr lang="en-US" sz="1100" b="0" i="0" u="none" strike="noStrike" dirty="0" err="1">
                          <a:solidFill>
                            <a:srgbClr val="000000"/>
                          </a:solidFill>
                          <a:latin typeface="Calibri Light"/>
                        </a:rPr>
                        <a:t>Soriana</a:t>
                      </a:r>
                      <a:r>
                        <a:rPr lang="en-US" sz="1100" b="0" i="0" u="none" strike="noStrike" dirty="0">
                          <a:solidFill>
                            <a:srgbClr val="000000"/>
                          </a:solidFill>
                          <a:latin typeface="Calibri Light"/>
                        </a:rPr>
                        <a:t> S.A. De C.V.</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449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MYER PTY LTD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34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9405">
                <a:tc>
                  <a:txBody>
                    <a:bodyPr/>
                    <a:lstStyle/>
                    <a:p>
                      <a:pPr algn="ctr" fontAlgn="ctr"/>
                      <a:r>
                        <a:rPr lang="en-US" sz="1100" b="0" i="0" u="none" strike="noStrike" dirty="0">
                          <a:solidFill>
                            <a:srgbClr val="000000"/>
                          </a:solidFill>
                          <a:latin typeface="Calibri Light"/>
                        </a:rPr>
                        <a:t>DILLARD'S INC.</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60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100" b="0" i="0" u="none" strike="noStrike" dirty="0">
                          <a:solidFill>
                            <a:srgbClr val="000000"/>
                          </a:solidFill>
                          <a:latin typeface="Calibri Light"/>
                        </a:rPr>
                        <a:t>Tiendas Comercial Mexicana S.A. de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139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Seiyu GK</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23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9405">
                <a:tc>
                  <a:txBody>
                    <a:bodyPr/>
                    <a:lstStyle/>
                    <a:p>
                      <a:pPr algn="ctr" fontAlgn="ctr"/>
                      <a:r>
                        <a:rPr lang="en-US" sz="1100" b="0" i="0" u="none" strike="noStrike" dirty="0">
                          <a:solidFill>
                            <a:srgbClr val="000000"/>
                          </a:solidFill>
                          <a:latin typeface="Calibri Light"/>
                        </a:rPr>
                        <a:t>BRYLANE HOME</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15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LIDL</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138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BRISCOES NZ LTD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10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latin typeface="Calibri Light"/>
                        </a:rPr>
                        <a:t>Hipercor</a:t>
                      </a:r>
                      <a:r>
                        <a:rPr lang="en-US" sz="1100" b="0" i="0" u="none" strike="noStrike" dirty="0">
                          <a:solidFill>
                            <a:srgbClr val="000000"/>
                          </a:solidFill>
                          <a:latin typeface="Calibri Light"/>
                        </a:rPr>
                        <a:t> S.A</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51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Homes R Us</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7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1100" b="0" i="0" u="none" strike="noStrike" dirty="0">
                          <a:solidFill>
                            <a:srgbClr val="000000"/>
                          </a:solidFill>
                          <a:latin typeface="Calibri Light"/>
                        </a:rPr>
                        <a:t>KIK TEXTILIEN UND NON-FOOD GMBH</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11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Ofion Home Trading LLC</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5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METRO GROUP BUYING HK LIMITED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7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WING SIANG LONG PTE LTD.</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3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98811">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TEFI-TEX</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6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9405">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latin typeface="Calibri Light"/>
                      </a:endParaRP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latin typeface="Calibri"/>
                        </a:rPr>
                        <a:t> </a:t>
                      </a:r>
                    </a:p>
                  </a:txBody>
                  <a:tcPr marL="5603" marR="5603" marT="5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9405">
                <a:tc>
                  <a:txBody>
                    <a:bodyPr/>
                    <a:lstStyle/>
                    <a:p>
                      <a:pPr algn="ctr" fontAlgn="ctr"/>
                      <a:r>
                        <a:rPr lang="en-US" sz="1100" b="1" i="0" u="none" strike="noStrike" dirty="0">
                          <a:solidFill>
                            <a:srgbClr val="FF0000"/>
                          </a:solidFill>
                          <a:latin typeface="Calibri Light"/>
                        </a:rPr>
                        <a:t>Total US Lost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 1,125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Total EU Lost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 1,277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Total UK Lost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 56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Total ROW Lost</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 447 </a:t>
                      </a:r>
                    </a:p>
                  </a:txBody>
                  <a:tcPr marL="5603" marR="5603" marT="56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38574"/>
            <a:ext cx="8501090" cy="571504"/>
          </a:xfrm>
          <a:prstGeom prst="rect">
            <a:avLst/>
          </a:prstGeom>
        </p:spPr>
        <p:txBody>
          <a:bodyPr/>
          <a:lstStyle/>
          <a:p>
            <a:pPr lvl="0">
              <a:spcBef>
                <a:spcPct val="0"/>
              </a:spcBef>
              <a:defRPr/>
            </a:pPr>
            <a:r>
              <a:rPr lang="en-IN" b="1" dirty="0">
                <a:solidFill>
                  <a:schemeClr val="tx2"/>
                </a:solidFill>
              </a:rPr>
              <a:t>Top Line Hurting Point – Significant Buyers having </a:t>
            </a:r>
            <a:r>
              <a:rPr lang="en-IN" b="1" dirty="0">
                <a:solidFill>
                  <a:srgbClr val="FF0000"/>
                </a:solidFill>
                <a:latin typeface="+mj-lt"/>
                <a:ea typeface="+mj-ea"/>
                <a:cs typeface="+mj-cs"/>
              </a:rPr>
              <a:t>no Business with Trident and Welspun</a:t>
            </a:r>
            <a:r>
              <a:rPr lang="en-IN" b="1" dirty="0">
                <a:solidFill>
                  <a:schemeClr val="tx2"/>
                </a:solidFill>
                <a:latin typeface="+mj-lt"/>
                <a:ea typeface="+mj-ea"/>
                <a:cs typeface="+mj-cs"/>
              </a:rPr>
              <a:t> but huge Export from India</a:t>
            </a:r>
            <a:endParaRPr kumimoji="0" lang="en-IN"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3151349607"/>
              </p:ext>
            </p:extLst>
          </p:nvPr>
        </p:nvGraphicFramePr>
        <p:xfrm>
          <a:off x="359479" y="738058"/>
          <a:ext cx="8425041" cy="1896981"/>
        </p:xfrm>
        <a:graphic>
          <a:graphicData uri="http://schemas.openxmlformats.org/drawingml/2006/table">
            <a:tbl>
              <a:tblPr/>
              <a:tblGrid>
                <a:gridCol w="3680625">
                  <a:extLst>
                    <a:ext uri="{9D8B030D-6E8A-4147-A177-3AD203B41FA5}">
                      <a16:colId xmlns:a16="http://schemas.microsoft.com/office/drawing/2014/main" val="20000"/>
                    </a:ext>
                  </a:extLst>
                </a:gridCol>
                <a:gridCol w="2194910">
                  <a:extLst>
                    <a:ext uri="{9D8B030D-6E8A-4147-A177-3AD203B41FA5}">
                      <a16:colId xmlns:a16="http://schemas.microsoft.com/office/drawing/2014/main" val="20001"/>
                    </a:ext>
                  </a:extLst>
                </a:gridCol>
                <a:gridCol w="2549506">
                  <a:extLst>
                    <a:ext uri="{9D8B030D-6E8A-4147-A177-3AD203B41FA5}">
                      <a16:colId xmlns:a16="http://schemas.microsoft.com/office/drawing/2014/main" val="20002"/>
                    </a:ext>
                  </a:extLst>
                </a:gridCol>
              </a:tblGrid>
              <a:tr h="707161">
                <a:tc>
                  <a:txBody>
                    <a:bodyPr/>
                    <a:lstStyle/>
                    <a:p>
                      <a:pPr algn="ctr" fontAlgn="ctr"/>
                      <a:r>
                        <a:rPr lang="en-US" sz="1400" b="1" i="0" u="none" strike="noStrike" dirty="0">
                          <a:solidFill>
                            <a:srgbClr val="FFFFFF"/>
                          </a:solidFill>
                          <a:latin typeface="Calibri Light"/>
                        </a:rPr>
                        <a:t>Segment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400" b="1" i="0" u="none" strike="noStrike" dirty="0">
                          <a:solidFill>
                            <a:srgbClr val="FFFFFF"/>
                          </a:solidFill>
                          <a:latin typeface="Calibri Light"/>
                        </a:rPr>
                        <a:t>Annual Business (Cr)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400" b="1" i="0" u="none" strike="noStrike" dirty="0">
                          <a:solidFill>
                            <a:srgbClr val="FFFFFF"/>
                          </a:solidFill>
                          <a:latin typeface="Calibri Light"/>
                        </a:rPr>
                        <a:t>Equivalent (MT)</a:t>
                      </a:r>
                      <a:br>
                        <a:rPr lang="en-US" sz="1400" b="1" i="0" u="none" strike="noStrike" dirty="0">
                          <a:solidFill>
                            <a:srgbClr val="FFFFFF"/>
                          </a:solidFill>
                          <a:latin typeface="Calibri Light"/>
                        </a:rPr>
                      </a:br>
                      <a:r>
                        <a:rPr lang="en-US" sz="1400" b="1" i="0" u="none" strike="noStrike" dirty="0">
                          <a:solidFill>
                            <a:srgbClr val="FFFFFF"/>
                          </a:solidFill>
                          <a:latin typeface="Calibri Light"/>
                        </a:rPr>
                        <a:t>@ Based on Rs 400 / KG NSR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35719">
                <a:tc>
                  <a:txBody>
                    <a:bodyPr/>
                    <a:lstStyle/>
                    <a:p>
                      <a:pPr algn="ctr" fontAlgn="ctr"/>
                      <a:r>
                        <a:rPr lang="en-US" sz="1400" b="0" i="0" u="none" strike="noStrike" dirty="0">
                          <a:solidFill>
                            <a:srgbClr val="000000"/>
                          </a:solidFill>
                          <a:latin typeface="Calibri Light"/>
                        </a:rPr>
                        <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742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18,561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5719">
                <a:tc>
                  <a:txBody>
                    <a:bodyPr/>
                    <a:lstStyle/>
                    <a:p>
                      <a:pPr algn="ctr" fontAlgn="ctr"/>
                      <a:r>
                        <a:rPr lang="en-US" sz="1400" b="0" i="0" u="none" strike="noStrike" dirty="0">
                          <a:solidFill>
                            <a:srgbClr val="000000"/>
                          </a:solidFill>
                          <a:latin typeface="Calibri Light"/>
                        </a:rPr>
                        <a:t>ROW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178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4,456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5719">
                <a:tc>
                  <a:txBody>
                    <a:bodyPr/>
                    <a:lstStyle/>
                    <a:p>
                      <a:pPr algn="ctr" fontAlgn="ctr"/>
                      <a:r>
                        <a:rPr lang="en-US" sz="1400" b="0" i="0" u="none" strike="noStrike">
                          <a:solidFill>
                            <a:srgbClr val="000000"/>
                          </a:solidFill>
                          <a:latin typeface="Calibri Light"/>
                        </a:rPr>
                        <a:t>Europe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170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4,246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5719">
                <a:tc>
                  <a:txBody>
                    <a:bodyPr/>
                    <a:lstStyle/>
                    <a:p>
                      <a:pPr algn="ctr" fontAlgn="ctr"/>
                      <a:r>
                        <a:rPr lang="en-US" sz="1400" b="0" i="0" u="none" strike="noStrike">
                          <a:solidFill>
                            <a:srgbClr val="000000"/>
                          </a:solidFill>
                          <a:latin typeface="Calibri Light"/>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36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902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6944">
                <a:tc>
                  <a:txBody>
                    <a:bodyPr/>
                    <a:lstStyle/>
                    <a:p>
                      <a:pPr algn="ctr" fontAlgn="ctr"/>
                      <a:r>
                        <a:rPr lang="en-US" sz="1400" b="1" i="0" u="none" strike="noStrike">
                          <a:solidFill>
                            <a:srgbClr val="000000"/>
                          </a:solidFill>
                          <a:latin typeface="Calibri Light"/>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                      1,127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                         28,166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90E74A33-B308-4199-BB84-DD34EF9E3893}"/>
              </a:ext>
            </a:extLst>
          </p:cNvPr>
          <p:cNvGraphicFramePr>
            <a:graphicFrameLocks noGrp="1"/>
          </p:cNvGraphicFramePr>
          <p:nvPr>
            <p:extLst>
              <p:ext uri="{D42A27DB-BD31-4B8C-83A1-F6EECF244321}">
                <p14:modId xmlns:p14="http://schemas.microsoft.com/office/powerpoint/2010/main" val="3503993436"/>
              </p:ext>
            </p:extLst>
          </p:nvPr>
        </p:nvGraphicFramePr>
        <p:xfrm>
          <a:off x="359478" y="3452812"/>
          <a:ext cx="8425041" cy="1901408"/>
        </p:xfrm>
        <a:graphic>
          <a:graphicData uri="http://schemas.openxmlformats.org/drawingml/2006/table">
            <a:tbl>
              <a:tblPr/>
              <a:tblGrid>
                <a:gridCol w="3680625">
                  <a:extLst>
                    <a:ext uri="{9D8B030D-6E8A-4147-A177-3AD203B41FA5}">
                      <a16:colId xmlns:a16="http://schemas.microsoft.com/office/drawing/2014/main" val="20000"/>
                    </a:ext>
                  </a:extLst>
                </a:gridCol>
                <a:gridCol w="2194910">
                  <a:extLst>
                    <a:ext uri="{9D8B030D-6E8A-4147-A177-3AD203B41FA5}">
                      <a16:colId xmlns:a16="http://schemas.microsoft.com/office/drawing/2014/main" val="20001"/>
                    </a:ext>
                  </a:extLst>
                </a:gridCol>
                <a:gridCol w="2549506">
                  <a:extLst>
                    <a:ext uri="{9D8B030D-6E8A-4147-A177-3AD203B41FA5}">
                      <a16:colId xmlns:a16="http://schemas.microsoft.com/office/drawing/2014/main" val="20002"/>
                    </a:ext>
                  </a:extLst>
                </a:gridCol>
              </a:tblGrid>
              <a:tr h="708811">
                <a:tc>
                  <a:txBody>
                    <a:bodyPr/>
                    <a:lstStyle/>
                    <a:p>
                      <a:pPr algn="ctr" fontAlgn="ctr"/>
                      <a:r>
                        <a:rPr lang="en-US" sz="1400" b="1" i="0" u="none" strike="noStrike" dirty="0">
                          <a:solidFill>
                            <a:srgbClr val="FFFFFF"/>
                          </a:solidFill>
                          <a:latin typeface="Calibri Light"/>
                        </a:rPr>
                        <a:t>Segment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400" b="1" i="0" u="none" strike="noStrike" dirty="0">
                          <a:solidFill>
                            <a:srgbClr val="FFFFFF"/>
                          </a:solidFill>
                          <a:latin typeface="Calibri Light"/>
                        </a:rPr>
                        <a:t>Annual Business (Cr)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400" b="1" i="0" u="none" strike="noStrike">
                          <a:solidFill>
                            <a:srgbClr val="FFFFFF"/>
                          </a:solidFill>
                          <a:latin typeface="Calibri Light"/>
                        </a:rPr>
                        <a:t>Equivalent (MT)</a:t>
                      </a:r>
                      <a:br>
                        <a:rPr lang="en-US" sz="1400" b="1" i="0" u="none" strike="noStrike">
                          <a:solidFill>
                            <a:srgbClr val="FFFFFF"/>
                          </a:solidFill>
                          <a:latin typeface="Calibri Light"/>
                        </a:rPr>
                      </a:br>
                      <a:r>
                        <a:rPr lang="en-US" sz="1400" b="1" i="0" u="none" strike="noStrike">
                          <a:solidFill>
                            <a:srgbClr val="FFFFFF"/>
                          </a:solidFill>
                          <a:latin typeface="Calibri Light"/>
                        </a:rPr>
                        <a:t>@ Based on Rs 400 / KG NSR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36269">
                <a:tc>
                  <a:txBody>
                    <a:bodyPr/>
                    <a:lstStyle/>
                    <a:p>
                      <a:pPr algn="ctr" fontAlgn="ctr"/>
                      <a:r>
                        <a:rPr lang="en-US" sz="1400" b="0" i="0" u="none" strike="noStrike" dirty="0">
                          <a:solidFill>
                            <a:srgbClr val="000000"/>
                          </a:solidFill>
                          <a:latin typeface="Calibri Light"/>
                        </a:rPr>
                        <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1081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27036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6269">
                <a:tc>
                  <a:txBody>
                    <a:bodyPr/>
                    <a:lstStyle/>
                    <a:p>
                      <a:pPr algn="ctr" fontAlgn="ctr"/>
                      <a:r>
                        <a:rPr lang="en-US" sz="1400" b="0" i="0" u="none" strike="noStrike">
                          <a:solidFill>
                            <a:srgbClr val="000000"/>
                          </a:solidFill>
                          <a:latin typeface="Calibri Light"/>
                        </a:rPr>
                        <a:t>ROW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728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6269">
                <a:tc>
                  <a:txBody>
                    <a:bodyPr/>
                    <a:lstStyle/>
                    <a:p>
                      <a:pPr algn="ctr" fontAlgn="ctr"/>
                      <a:r>
                        <a:rPr lang="en-US" sz="1400" b="0" i="0" u="none" strike="noStrike">
                          <a:solidFill>
                            <a:srgbClr val="000000"/>
                          </a:solidFill>
                          <a:latin typeface="Calibri Light"/>
                        </a:rPr>
                        <a:t>Europe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641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6269">
                <a:tc>
                  <a:txBody>
                    <a:bodyPr/>
                    <a:lstStyle/>
                    <a:p>
                      <a:pPr algn="ctr" fontAlgn="ctr"/>
                      <a:r>
                        <a:rPr lang="en-US" sz="1400" b="0" i="0" u="none" strike="noStrike" dirty="0">
                          <a:solidFill>
                            <a:srgbClr val="000000"/>
                          </a:solidFill>
                          <a:latin typeface="Calibri Light"/>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     173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4336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521">
                <a:tc>
                  <a:txBody>
                    <a:bodyPr/>
                    <a:lstStyle/>
                    <a:p>
                      <a:pPr algn="ctr" fontAlgn="ctr"/>
                      <a:r>
                        <a:rPr lang="en-US" sz="1400" b="1" i="0" u="none" strike="noStrike">
                          <a:solidFill>
                            <a:srgbClr val="000000"/>
                          </a:solidFill>
                          <a:latin typeface="Calibri Light"/>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1310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32743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a:extLst>
              <a:ext uri="{FF2B5EF4-FFF2-40B4-BE49-F238E27FC236}">
                <a16:creationId xmlns:a16="http://schemas.microsoft.com/office/drawing/2014/main" id="{E57018A9-064F-4453-95ED-279E9FCC265F}"/>
              </a:ext>
            </a:extLst>
          </p:cNvPr>
          <p:cNvSpPr txBox="1">
            <a:spLocks/>
          </p:cNvSpPr>
          <p:nvPr/>
        </p:nvSpPr>
        <p:spPr>
          <a:xfrm>
            <a:off x="122198" y="2794268"/>
            <a:ext cx="8501090" cy="571504"/>
          </a:xfrm>
          <a:prstGeom prst="rect">
            <a:avLst/>
          </a:prstGeom>
        </p:spPr>
        <p:txBody>
          <a:bodyPr/>
          <a:lstStyle/>
          <a:p>
            <a:pPr lvl="0">
              <a:spcBef>
                <a:spcPct val="0"/>
              </a:spcBef>
              <a:defRPr/>
            </a:pPr>
            <a:r>
              <a:rPr lang="en-IN" b="1" dirty="0">
                <a:solidFill>
                  <a:schemeClr val="tx2"/>
                </a:solidFill>
              </a:rPr>
              <a:t>Top Line Hurting Point – Significant Buyers having </a:t>
            </a:r>
            <a:r>
              <a:rPr lang="en-IN" b="1" dirty="0">
                <a:solidFill>
                  <a:srgbClr val="FF0000"/>
                </a:solidFill>
                <a:latin typeface="+mj-lt"/>
                <a:ea typeface="+mj-ea"/>
                <a:cs typeface="+mj-cs"/>
              </a:rPr>
              <a:t>no Business with </a:t>
            </a:r>
            <a:r>
              <a:rPr lang="en-IN" b="1" dirty="0">
                <a:solidFill>
                  <a:srgbClr val="008576"/>
                </a:solidFill>
                <a:latin typeface="+mj-lt"/>
                <a:ea typeface="+mj-ea"/>
                <a:cs typeface="+mj-cs"/>
              </a:rPr>
              <a:t>Trident But with Welspun </a:t>
            </a:r>
            <a:endParaRPr kumimoji="0" lang="en-IN"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400" b="1" dirty="0">
                <a:solidFill>
                  <a:schemeClr val="tx2"/>
                </a:solidFill>
              </a:rPr>
              <a:t>Top Line Hurting Point – Buyers having Import from Welspun but </a:t>
            </a:r>
            <a:r>
              <a:rPr lang="en-IN" sz="2400" b="1" dirty="0">
                <a:solidFill>
                  <a:srgbClr val="FF0000"/>
                </a:solidFill>
              </a:rPr>
              <a:t>not from Trident</a:t>
            </a:r>
            <a:endParaRPr lang="en-IN" sz="3200" b="1" dirty="0">
              <a:solidFill>
                <a:srgbClr val="FF0000"/>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4164533083"/>
              </p:ext>
            </p:extLst>
          </p:nvPr>
        </p:nvGraphicFramePr>
        <p:xfrm>
          <a:off x="485029" y="696694"/>
          <a:ext cx="8299491" cy="4444614"/>
        </p:xfrm>
        <a:graphic>
          <a:graphicData uri="http://schemas.openxmlformats.org/drawingml/2006/table">
            <a:tbl>
              <a:tblPr/>
              <a:tblGrid>
                <a:gridCol w="3304775">
                  <a:extLst>
                    <a:ext uri="{9D8B030D-6E8A-4147-A177-3AD203B41FA5}">
                      <a16:colId xmlns:a16="http://schemas.microsoft.com/office/drawing/2014/main" val="20000"/>
                    </a:ext>
                  </a:extLst>
                </a:gridCol>
                <a:gridCol w="1351952">
                  <a:extLst>
                    <a:ext uri="{9D8B030D-6E8A-4147-A177-3AD203B41FA5}">
                      <a16:colId xmlns:a16="http://schemas.microsoft.com/office/drawing/2014/main" val="20001"/>
                    </a:ext>
                  </a:extLst>
                </a:gridCol>
                <a:gridCol w="1351952">
                  <a:extLst>
                    <a:ext uri="{9D8B030D-6E8A-4147-A177-3AD203B41FA5}">
                      <a16:colId xmlns:a16="http://schemas.microsoft.com/office/drawing/2014/main" val="20002"/>
                    </a:ext>
                  </a:extLst>
                </a:gridCol>
                <a:gridCol w="2290812">
                  <a:extLst>
                    <a:ext uri="{9D8B030D-6E8A-4147-A177-3AD203B41FA5}">
                      <a16:colId xmlns:a16="http://schemas.microsoft.com/office/drawing/2014/main" val="20003"/>
                    </a:ext>
                  </a:extLst>
                </a:gridCol>
              </a:tblGrid>
              <a:tr h="307572">
                <a:tc>
                  <a:txBody>
                    <a:bodyPr/>
                    <a:lstStyle/>
                    <a:p>
                      <a:pPr algn="ctr" fontAlgn="ctr"/>
                      <a:r>
                        <a:rPr lang="en-US" sz="1000" b="1" i="0" u="none" strike="noStrike" dirty="0">
                          <a:solidFill>
                            <a:srgbClr val="FFFFFF"/>
                          </a:solidFill>
                          <a:latin typeface="Calibri Light"/>
                        </a:rPr>
                        <a:t>Importer Names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Amount(Cr)</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Equivalent (MT)</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Country</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153785">
                <a:tc>
                  <a:txBody>
                    <a:bodyPr/>
                    <a:lstStyle/>
                    <a:p>
                      <a:pPr algn="ctr" fontAlgn="ctr"/>
                      <a:r>
                        <a:rPr lang="en-US" sz="1000" b="0" i="0" u="none" strike="noStrike" dirty="0">
                          <a:solidFill>
                            <a:srgbClr val="000000"/>
                          </a:solidFill>
                          <a:highlight>
                            <a:srgbClr val="00FF00"/>
                          </a:highlight>
                          <a:latin typeface="Calibri Light"/>
                        </a:rPr>
                        <a:t>Welspun / BBB</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652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16,292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States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3785">
                <a:tc>
                  <a:txBody>
                    <a:bodyPr/>
                    <a:lstStyle/>
                    <a:p>
                      <a:pPr algn="ctr" fontAlgn="ctr"/>
                      <a:r>
                        <a:rPr lang="en-US" sz="1000" b="0" i="0" u="none" strike="noStrike" dirty="0">
                          <a:solidFill>
                            <a:srgbClr val="000000"/>
                          </a:solidFill>
                          <a:highlight>
                            <a:srgbClr val="00FF00"/>
                          </a:highlight>
                          <a:latin typeface="Calibri Light"/>
                        </a:rPr>
                        <a:t>KOHLS DEPARTMENT STORES INC</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339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8,475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States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3785">
                <a:tc>
                  <a:txBody>
                    <a:bodyPr/>
                    <a:lstStyle/>
                    <a:p>
                      <a:pPr algn="ctr" fontAlgn="ctr"/>
                      <a:r>
                        <a:rPr lang="en-US" sz="1000" b="0" i="0" u="none" strike="noStrike" dirty="0" err="1">
                          <a:solidFill>
                            <a:srgbClr val="000000"/>
                          </a:solidFill>
                          <a:highlight>
                            <a:srgbClr val="00FF00"/>
                          </a:highlight>
                          <a:latin typeface="Calibri Light"/>
                        </a:rPr>
                        <a:t>Importadora</a:t>
                      </a:r>
                      <a:r>
                        <a:rPr lang="en-US" sz="1000" b="0" i="0" u="none" strike="noStrike" dirty="0">
                          <a:solidFill>
                            <a:srgbClr val="000000"/>
                          </a:solidFill>
                          <a:highlight>
                            <a:srgbClr val="00FF00"/>
                          </a:highlight>
                          <a:latin typeface="Calibri Light"/>
                        </a:rPr>
                        <a:t> </a:t>
                      </a:r>
                      <a:r>
                        <a:rPr lang="en-US" sz="1000" b="0" i="0" u="none" strike="noStrike" dirty="0" err="1">
                          <a:solidFill>
                            <a:srgbClr val="000000"/>
                          </a:solidFill>
                          <a:highlight>
                            <a:srgbClr val="00FF00"/>
                          </a:highlight>
                          <a:latin typeface="Calibri Light"/>
                        </a:rPr>
                        <a:t>Primex</a:t>
                      </a:r>
                      <a:r>
                        <a:rPr lang="en-US" sz="1000" b="0" i="0" u="none" strike="noStrike" dirty="0">
                          <a:solidFill>
                            <a:srgbClr val="000000"/>
                          </a:solidFill>
                          <a:highlight>
                            <a:srgbClr val="00FF00"/>
                          </a:highlight>
                          <a:latin typeface="Calibri Light"/>
                        </a:rPr>
                        <a:t> SA DE CV</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54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1,359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Maxico</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785">
                <a:tc>
                  <a:txBody>
                    <a:bodyPr/>
                    <a:lstStyle/>
                    <a:p>
                      <a:pPr algn="ctr" fontAlgn="ctr"/>
                      <a:r>
                        <a:rPr lang="en-US" sz="1000" b="0" i="0" u="none" strike="noStrike" dirty="0">
                          <a:solidFill>
                            <a:srgbClr val="000000"/>
                          </a:solidFill>
                          <a:highlight>
                            <a:srgbClr val="00FF00"/>
                          </a:highlight>
                          <a:latin typeface="Calibri Light"/>
                        </a:rPr>
                        <a:t>OLLIES BARGAIN OUTLET</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16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412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States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3785">
                <a:tc>
                  <a:txBody>
                    <a:bodyPr/>
                    <a:lstStyle/>
                    <a:p>
                      <a:pPr algn="ctr" fontAlgn="ctr"/>
                      <a:r>
                        <a:rPr lang="en-US" sz="1000" b="0" i="0" u="none" strike="noStrike" dirty="0">
                          <a:solidFill>
                            <a:srgbClr val="000000"/>
                          </a:solidFill>
                          <a:highlight>
                            <a:srgbClr val="00FF00"/>
                          </a:highlight>
                          <a:latin typeface="Calibri Light"/>
                        </a:rPr>
                        <a:t>AT HOME</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217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States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3785">
                <a:tc>
                  <a:txBody>
                    <a:bodyPr/>
                    <a:lstStyle/>
                    <a:p>
                      <a:pPr algn="ctr" fontAlgn="ctr"/>
                      <a:r>
                        <a:rPr lang="en-US" sz="1000" b="0" i="0" u="none" strike="noStrike" dirty="0">
                          <a:solidFill>
                            <a:srgbClr val="000000"/>
                          </a:solidFill>
                          <a:highlight>
                            <a:srgbClr val="00FF00"/>
                          </a:highlight>
                          <a:latin typeface="Calibri Light"/>
                        </a:rPr>
                        <a:t>LOBLAW COMPANIES LTD</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213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Canada</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3785">
                <a:tc>
                  <a:txBody>
                    <a:bodyPr/>
                    <a:lstStyle/>
                    <a:p>
                      <a:pPr algn="ctr" fontAlgn="ctr"/>
                      <a:r>
                        <a:rPr lang="en-US" sz="1000" b="0" i="0" u="none" strike="noStrike" dirty="0">
                          <a:solidFill>
                            <a:srgbClr val="000000"/>
                          </a:solidFill>
                          <a:highlight>
                            <a:srgbClr val="00FF00"/>
                          </a:highlight>
                          <a:latin typeface="Calibri Light"/>
                        </a:rPr>
                        <a:t>LIBERTY PROCUREMENT CO. INC</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3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69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States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3785">
                <a:tc>
                  <a:txBody>
                    <a:bodyPr/>
                    <a:lstStyle/>
                    <a:p>
                      <a:pPr algn="ctr" fontAlgn="ctr"/>
                      <a:r>
                        <a:rPr lang="en-US" sz="1000" b="1" i="0" u="none" strike="noStrike">
                          <a:solidFill>
                            <a:srgbClr val="000000"/>
                          </a:solidFill>
                          <a:highlight>
                            <a:srgbClr val="00FF00"/>
                          </a:highlight>
                          <a:latin typeface="Calibri Light"/>
                        </a:rPr>
                        <a:t>US Total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1,081</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highlight>
                            <a:srgbClr val="00FF00"/>
                          </a:highlight>
                          <a:latin typeface="Calibri Light"/>
                        </a:rPr>
                        <a:t>      27,036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6717" marR="6717" marT="6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r h="146462">
                <a:tc>
                  <a:txBody>
                    <a:bodyPr/>
                    <a:lstStyle/>
                    <a:p>
                      <a:pPr algn="l" fontAlgn="b"/>
                      <a:r>
                        <a:rPr lang="en-US" sz="1000" b="0" i="0" u="none" strike="noStrike">
                          <a:solidFill>
                            <a:srgbClr val="000000"/>
                          </a:solidFill>
                          <a:highlight>
                            <a:srgbClr val="00FF00"/>
                          </a:highlight>
                          <a:latin typeface="Calibri"/>
                        </a:rPr>
                        <a:t> </a:t>
                      </a:r>
                    </a:p>
                  </a:txBody>
                  <a:tcPr marL="6717" marR="6717" marT="67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6717" marR="6717" marT="671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3785">
                <a:tc>
                  <a:txBody>
                    <a:bodyPr/>
                    <a:lstStyle/>
                    <a:p>
                      <a:pPr algn="ctr" fontAlgn="ctr"/>
                      <a:r>
                        <a:rPr lang="en-US" sz="1000" b="0" i="0" u="none" strike="noStrike">
                          <a:solidFill>
                            <a:srgbClr val="000000"/>
                          </a:solidFill>
                          <a:highlight>
                            <a:srgbClr val="00FF00"/>
                          </a:highlight>
                          <a:latin typeface="Calibri Light"/>
                        </a:rPr>
                        <a:t>TESCO</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92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2,303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Kingdom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3785">
                <a:tc>
                  <a:txBody>
                    <a:bodyPr/>
                    <a:lstStyle/>
                    <a:p>
                      <a:pPr algn="ctr" fontAlgn="ctr"/>
                      <a:r>
                        <a:rPr lang="en-US" sz="1000" b="0" i="0" u="none" strike="noStrike" dirty="0">
                          <a:solidFill>
                            <a:srgbClr val="000000"/>
                          </a:solidFill>
                          <a:highlight>
                            <a:srgbClr val="00FF00"/>
                          </a:highlight>
                          <a:latin typeface="Calibri Light"/>
                        </a:rPr>
                        <a:t>ASDA STORES LIMITED</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34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840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Kingdom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3785">
                <a:tc>
                  <a:txBody>
                    <a:bodyPr/>
                    <a:lstStyle/>
                    <a:p>
                      <a:pPr algn="ctr" fontAlgn="ctr"/>
                      <a:r>
                        <a:rPr lang="en-US" sz="1000" b="0" i="0" u="none" strike="noStrike" dirty="0">
                          <a:solidFill>
                            <a:srgbClr val="000000"/>
                          </a:solidFill>
                          <a:highlight>
                            <a:srgbClr val="00FF00"/>
                          </a:highlight>
                          <a:latin typeface="Calibri Light"/>
                        </a:rPr>
                        <a:t>SAINSBURYS SUPERMARKETS LTD,</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27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665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Kingdom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3785">
                <a:tc>
                  <a:txBody>
                    <a:bodyPr/>
                    <a:lstStyle/>
                    <a:p>
                      <a:pPr algn="ctr" fontAlgn="ctr"/>
                      <a:r>
                        <a:rPr lang="en-US" sz="1000" b="0" i="0" u="none" strike="noStrike">
                          <a:solidFill>
                            <a:srgbClr val="000000"/>
                          </a:solidFill>
                          <a:highlight>
                            <a:srgbClr val="00FF00"/>
                          </a:highlight>
                          <a:latin typeface="Calibri Light"/>
                        </a:rPr>
                        <a:t>WILKO RETAIL LTD</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11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281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Kingdom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3785">
                <a:tc>
                  <a:txBody>
                    <a:bodyPr/>
                    <a:lstStyle/>
                    <a:p>
                      <a:pPr algn="ctr" fontAlgn="ctr"/>
                      <a:r>
                        <a:rPr lang="en-US" sz="1000" b="0" i="0" u="none" strike="noStrike">
                          <a:solidFill>
                            <a:srgbClr val="000000"/>
                          </a:solidFill>
                          <a:highlight>
                            <a:srgbClr val="00FF00"/>
                          </a:highlight>
                          <a:latin typeface="Calibri Light"/>
                        </a:rPr>
                        <a:t>WM MORRISON PLC</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10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247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Kingdom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9929">
                <a:tc>
                  <a:txBody>
                    <a:bodyPr/>
                    <a:lstStyle/>
                    <a:p>
                      <a:pPr algn="ctr" fontAlgn="ctr"/>
                      <a:r>
                        <a:rPr lang="en-US" sz="1000" b="1" i="0" u="none" strike="noStrike">
                          <a:solidFill>
                            <a:srgbClr val="000000"/>
                          </a:solidFill>
                          <a:highlight>
                            <a:srgbClr val="00FF00"/>
                          </a:highlight>
                          <a:latin typeface="Calibri Light"/>
                        </a:rPr>
                        <a:t>UK Total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173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4,336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6717" marR="6717" marT="6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6"/>
                  </a:ext>
                </a:extLst>
              </a:tr>
              <a:tr h="146462">
                <a:tc>
                  <a:txBody>
                    <a:bodyPr/>
                    <a:lstStyle/>
                    <a:p>
                      <a:pPr algn="l" fontAlgn="b"/>
                      <a:r>
                        <a:rPr lang="en-US" sz="1000" b="0" i="0" u="none" strike="noStrike" dirty="0">
                          <a:solidFill>
                            <a:srgbClr val="000000"/>
                          </a:solidFill>
                          <a:highlight>
                            <a:srgbClr val="00FF00"/>
                          </a:highlight>
                          <a:latin typeface="Calibri"/>
                        </a:rPr>
                        <a:t> </a:t>
                      </a:r>
                    </a:p>
                  </a:txBody>
                  <a:tcPr marL="6717" marR="6717" marT="67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6717" marR="6717" marT="671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3785">
                <a:tc>
                  <a:txBody>
                    <a:bodyPr/>
                    <a:lstStyle/>
                    <a:p>
                      <a:pPr algn="ctr" fontAlgn="ctr"/>
                      <a:r>
                        <a:rPr lang="en-US" sz="1000" b="0" i="0" u="none" strike="noStrike" dirty="0">
                          <a:solidFill>
                            <a:srgbClr val="000000"/>
                          </a:solidFill>
                          <a:highlight>
                            <a:srgbClr val="00FF00"/>
                          </a:highlight>
                          <a:latin typeface="Calibri Light"/>
                        </a:rPr>
                        <a:t>Sheridan Australia</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21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530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Austraila</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3785">
                <a:tc>
                  <a:txBody>
                    <a:bodyPr/>
                    <a:lstStyle/>
                    <a:p>
                      <a:pPr algn="ctr" fontAlgn="ctr"/>
                      <a:r>
                        <a:rPr lang="en-US" sz="1000" b="0" i="0" u="none" strike="noStrike" dirty="0">
                          <a:solidFill>
                            <a:srgbClr val="000000"/>
                          </a:solidFill>
                          <a:highlight>
                            <a:srgbClr val="00FF00"/>
                          </a:highlight>
                          <a:latin typeface="Calibri Light"/>
                        </a:rPr>
                        <a:t>BMA INTERNATIOAL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8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198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United Arab Emirates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3785">
                <a:tc>
                  <a:txBody>
                    <a:bodyPr/>
                    <a:lstStyle/>
                    <a:p>
                      <a:pPr algn="ctr" fontAlgn="ctr"/>
                      <a:r>
                        <a:rPr lang="en-US" sz="1000" b="1" i="0" u="none" strike="noStrike">
                          <a:solidFill>
                            <a:srgbClr val="000000"/>
                          </a:solidFill>
                          <a:highlight>
                            <a:srgbClr val="00FF00"/>
                          </a:highlight>
                          <a:latin typeface="Calibri Light"/>
                        </a:rPr>
                        <a:t>ROW Total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29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728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6717" marR="6717" marT="6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0"/>
                  </a:ext>
                </a:extLst>
              </a:tr>
              <a:tr h="146462">
                <a:tc>
                  <a:txBody>
                    <a:bodyPr/>
                    <a:lstStyle/>
                    <a:p>
                      <a:pPr algn="l" fontAlgn="b"/>
                      <a:r>
                        <a:rPr lang="en-US" sz="1000" b="0" i="0" u="none" strike="noStrike">
                          <a:solidFill>
                            <a:srgbClr val="000000"/>
                          </a:solidFill>
                          <a:highlight>
                            <a:srgbClr val="00FF00"/>
                          </a:highlight>
                          <a:latin typeface="Calibri"/>
                        </a:rPr>
                        <a:t> </a:t>
                      </a:r>
                    </a:p>
                  </a:txBody>
                  <a:tcPr marL="6717" marR="6717" marT="67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6717" marR="6717" marT="671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3785">
                <a:tc>
                  <a:txBody>
                    <a:bodyPr/>
                    <a:lstStyle/>
                    <a:p>
                      <a:pPr algn="ctr" fontAlgn="ctr"/>
                      <a:r>
                        <a:rPr lang="en-US" sz="1000" b="0" i="0" u="none" strike="noStrike">
                          <a:solidFill>
                            <a:srgbClr val="000000"/>
                          </a:solidFill>
                          <a:highlight>
                            <a:srgbClr val="00FF00"/>
                          </a:highlight>
                          <a:latin typeface="Calibri Light"/>
                        </a:rPr>
                        <a:t>Hema Distributiecentrum</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11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269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Netherlands</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3785">
                <a:tc>
                  <a:txBody>
                    <a:bodyPr/>
                    <a:lstStyle/>
                    <a:p>
                      <a:pPr algn="ctr" fontAlgn="ctr"/>
                      <a:r>
                        <a:rPr lang="en-US" sz="1000" b="0" i="0" u="none" strike="noStrike">
                          <a:solidFill>
                            <a:srgbClr val="000000"/>
                          </a:solidFill>
                          <a:highlight>
                            <a:srgbClr val="00FF00"/>
                          </a:highlight>
                          <a:latin typeface="Calibri Light"/>
                        </a:rPr>
                        <a:t>RUSTA</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229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Sweden</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3785">
                <a:tc>
                  <a:txBody>
                    <a:bodyPr/>
                    <a:lstStyle/>
                    <a:p>
                      <a:pPr algn="ctr" fontAlgn="ctr"/>
                      <a:r>
                        <a:rPr lang="en-US" sz="1000" b="0" i="0" u="none" strike="noStrike" dirty="0">
                          <a:solidFill>
                            <a:srgbClr val="000000"/>
                          </a:solidFill>
                          <a:highlight>
                            <a:srgbClr val="00FF00"/>
                          </a:highlight>
                          <a:latin typeface="Calibri Light"/>
                        </a:rPr>
                        <a:t>Lidl HK Limited</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6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144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Netherlands &amp; Slovenia</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3785">
                <a:tc>
                  <a:txBody>
                    <a:bodyPr/>
                    <a:lstStyle/>
                    <a:p>
                      <a:pPr algn="ctr" fontAlgn="ctr"/>
                      <a:r>
                        <a:rPr lang="en-US" sz="1000" b="1" i="0" u="none" strike="noStrike" dirty="0">
                          <a:solidFill>
                            <a:srgbClr val="000000"/>
                          </a:solidFill>
                          <a:highlight>
                            <a:srgbClr val="00FF00"/>
                          </a:highlight>
                          <a:latin typeface="Calibri Light"/>
                        </a:rPr>
                        <a:t>Europe Total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26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641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46462">
                <a:tc>
                  <a:txBody>
                    <a:bodyPr/>
                    <a:lstStyle/>
                    <a:p>
                      <a:pPr algn="l" fontAlgn="b"/>
                      <a:r>
                        <a:rPr lang="en-US" sz="1000" b="0" i="0" u="none" strike="noStrike" dirty="0">
                          <a:solidFill>
                            <a:srgbClr val="000000"/>
                          </a:solidFill>
                          <a:highlight>
                            <a:srgbClr val="00FF00"/>
                          </a:highlight>
                          <a:latin typeface="Calibri"/>
                        </a:rPr>
                        <a:t> </a:t>
                      </a:r>
                    </a:p>
                  </a:txBody>
                  <a:tcPr marL="6717" marR="6717" marT="67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6717" marR="6717" marT="67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6717" marR="6717" marT="67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53785">
                <a:tc>
                  <a:txBody>
                    <a:bodyPr/>
                    <a:lstStyle/>
                    <a:p>
                      <a:pPr algn="ctr" fontAlgn="ctr"/>
                      <a:r>
                        <a:rPr lang="en-US" sz="1000" b="1" i="0" u="none" strike="noStrike" dirty="0">
                          <a:solidFill>
                            <a:srgbClr val="000000"/>
                          </a:solidFill>
                          <a:highlight>
                            <a:srgbClr val="00FF00"/>
                          </a:highlight>
                          <a:latin typeface="Calibri Light"/>
                        </a:rPr>
                        <a:t>Total</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1,317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32,914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a:t>
                      </a:r>
                    </a:p>
                  </a:txBody>
                  <a:tcPr marL="6717" marR="6717" marT="6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5856"/>
            <a:ext cx="8827136" cy="571504"/>
          </a:xfrm>
          <a:prstGeom prst="rect">
            <a:avLst/>
          </a:prstGeom>
        </p:spPr>
        <p:txBody>
          <a:bodyPr/>
          <a:lstStyle/>
          <a:p>
            <a:pPr lvl="0">
              <a:spcBef>
                <a:spcPct val="0"/>
              </a:spcBef>
              <a:defRPr/>
            </a:pPr>
            <a:r>
              <a:rPr lang="en-IN" sz="2000" b="1" dirty="0">
                <a:solidFill>
                  <a:schemeClr val="tx2"/>
                </a:solidFill>
              </a:rPr>
              <a:t>Top Line Hurting Point – </a:t>
            </a:r>
            <a:r>
              <a:rPr lang="en-IN" sz="2000" b="1" dirty="0">
                <a:solidFill>
                  <a:srgbClr val="FF0000"/>
                </a:solidFill>
                <a:latin typeface="+mj-lt"/>
                <a:ea typeface="+mj-ea"/>
                <a:cs typeface="+mj-cs"/>
              </a:rPr>
              <a:t>Buyers having business with Trident &amp; Welspun or either of Trident &amp; Welspun along with huge volume catered from other Exporter</a:t>
            </a:r>
            <a:endParaRPr kumimoji="0" lang="en-IN" sz="2000" b="1" i="0" u="none" strike="noStrike" kern="1200" cap="none" spc="0" normalizeH="0" baseline="0" noProof="0" dirty="0">
              <a:ln>
                <a:noFill/>
              </a:ln>
              <a:solidFill>
                <a:srgbClr val="FF0000"/>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3496230511"/>
              </p:ext>
            </p:extLst>
          </p:nvPr>
        </p:nvGraphicFramePr>
        <p:xfrm>
          <a:off x="163286" y="324131"/>
          <a:ext cx="8762999" cy="1105338"/>
        </p:xfrm>
        <a:graphic>
          <a:graphicData uri="http://schemas.openxmlformats.org/drawingml/2006/table">
            <a:tbl>
              <a:tblPr/>
              <a:tblGrid>
                <a:gridCol w="520762">
                  <a:extLst>
                    <a:ext uri="{9D8B030D-6E8A-4147-A177-3AD203B41FA5}">
                      <a16:colId xmlns:a16="http://schemas.microsoft.com/office/drawing/2014/main" val="20000"/>
                    </a:ext>
                  </a:extLst>
                </a:gridCol>
                <a:gridCol w="511291">
                  <a:extLst>
                    <a:ext uri="{9D8B030D-6E8A-4147-A177-3AD203B41FA5}">
                      <a16:colId xmlns:a16="http://schemas.microsoft.com/office/drawing/2014/main" val="20001"/>
                    </a:ext>
                  </a:extLst>
                </a:gridCol>
                <a:gridCol w="447382">
                  <a:extLst>
                    <a:ext uri="{9D8B030D-6E8A-4147-A177-3AD203B41FA5}">
                      <a16:colId xmlns:a16="http://schemas.microsoft.com/office/drawing/2014/main" val="20002"/>
                    </a:ext>
                  </a:extLst>
                </a:gridCol>
                <a:gridCol w="435545">
                  <a:extLst>
                    <a:ext uri="{9D8B030D-6E8A-4147-A177-3AD203B41FA5}">
                      <a16:colId xmlns:a16="http://schemas.microsoft.com/office/drawing/2014/main" val="20003"/>
                    </a:ext>
                  </a:extLst>
                </a:gridCol>
                <a:gridCol w="558636">
                  <a:extLst>
                    <a:ext uri="{9D8B030D-6E8A-4147-A177-3AD203B41FA5}">
                      <a16:colId xmlns:a16="http://schemas.microsoft.com/office/drawing/2014/main" val="20004"/>
                    </a:ext>
                  </a:extLst>
                </a:gridCol>
                <a:gridCol w="558636">
                  <a:extLst>
                    <a:ext uri="{9D8B030D-6E8A-4147-A177-3AD203B41FA5}">
                      <a16:colId xmlns:a16="http://schemas.microsoft.com/office/drawing/2014/main" val="20005"/>
                    </a:ext>
                  </a:extLst>
                </a:gridCol>
                <a:gridCol w="492356">
                  <a:extLst>
                    <a:ext uri="{9D8B030D-6E8A-4147-A177-3AD203B41FA5}">
                      <a16:colId xmlns:a16="http://schemas.microsoft.com/office/drawing/2014/main" val="20006"/>
                    </a:ext>
                  </a:extLst>
                </a:gridCol>
                <a:gridCol w="463951">
                  <a:extLst>
                    <a:ext uri="{9D8B030D-6E8A-4147-A177-3AD203B41FA5}">
                      <a16:colId xmlns:a16="http://schemas.microsoft.com/office/drawing/2014/main" val="20007"/>
                    </a:ext>
                  </a:extLst>
                </a:gridCol>
                <a:gridCol w="246179">
                  <a:extLst>
                    <a:ext uri="{9D8B030D-6E8A-4147-A177-3AD203B41FA5}">
                      <a16:colId xmlns:a16="http://schemas.microsoft.com/office/drawing/2014/main" val="20008"/>
                    </a:ext>
                  </a:extLst>
                </a:gridCol>
                <a:gridCol w="757472">
                  <a:extLst>
                    <a:ext uri="{9D8B030D-6E8A-4147-A177-3AD203B41FA5}">
                      <a16:colId xmlns:a16="http://schemas.microsoft.com/office/drawing/2014/main" val="20009"/>
                    </a:ext>
                  </a:extLst>
                </a:gridCol>
                <a:gridCol w="842686">
                  <a:extLst>
                    <a:ext uri="{9D8B030D-6E8A-4147-A177-3AD203B41FA5}">
                      <a16:colId xmlns:a16="http://schemas.microsoft.com/office/drawing/2014/main" val="20010"/>
                    </a:ext>
                  </a:extLst>
                </a:gridCol>
                <a:gridCol w="759839">
                  <a:extLst>
                    <a:ext uri="{9D8B030D-6E8A-4147-A177-3AD203B41FA5}">
                      <a16:colId xmlns:a16="http://schemas.microsoft.com/office/drawing/2014/main" val="20011"/>
                    </a:ext>
                  </a:extLst>
                </a:gridCol>
                <a:gridCol w="236711">
                  <a:extLst>
                    <a:ext uri="{9D8B030D-6E8A-4147-A177-3AD203B41FA5}">
                      <a16:colId xmlns:a16="http://schemas.microsoft.com/office/drawing/2014/main" val="20012"/>
                    </a:ext>
                  </a:extLst>
                </a:gridCol>
                <a:gridCol w="463951">
                  <a:extLst>
                    <a:ext uri="{9D8B030D-6E8A-4147-A177-3AD203B41FA5}">
                      <a16:colId xmlns:a16="http://schemas.microsoft.com/office/drawing/2014/main" val="20013"/>
                    </a:ext>
                  </a:extLst>
                </a:gridCol>
                <a:gridCol w="605979">
                  <a:extLst>
                    <a:ext uri="{9D8B030D-6E8A-4147-A177-3AD203B41FA5}">
                      <a16:colId xmlns:a16="http://schemas.microsoft.com/office/drawing/2014/main" val="20014"/>
                    </a:ext>
                  </a:extLst>
                </a:gridCol>
                <a:gridCol w="416608">
                  <a:extLst>
                    <a:ext uri="{9D8B030D-6E8A-4147-A177-3AD203B41FA5}">
                      <a16:colId xmlns:a16="http://schemas.microsoft.com/office/drawing/2014/main" val="20015"/>
                    </a:ext>
                  </a:extLst>
                </a:gridCol>
                <a:gridCol w="445015">
                  <a:extLst>
                    <a:ext uri="{9D8B030D-6E8A-4147-A177-3AD203B41FA5}">
                      <a16:colId xmlns:a16="http://schemas.microsoft.com/office/drawing/2014/main" val="20016"/>
                    </a:ext>
                  </a:extLst>
                </a:gridCol>
              </a:tblGrid>
              <a:tr h="368446">
                <a:tc>
                  <a:txBody>
                    <a:bodyPr/>
                    <a:lstStyle/>
                    <a:p>
                      <a:pPr algn="l" fontAlgn="b"/>
                      <a:endParaRPr lang="en-US" sz="1000" b="0" i="0" u="none" strike="noStrike" dirty="0">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In Crores</a:t>
                      </a:r>
                    </a:p>
                  </a:txBody>
                  <a:tcPr marL="4943" marR="4943" marT="494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8446">
                <a:tc>
                  <a:txBody>
                    <a:bodyPr/>
                    <a:lstStyle/>
                    <a:p>
                      <a:pPr algn="ctr" fontAlgn="ctr"/>
                      <a:r>
                        <a:rPr lang="en-US" sz="1000" b="1" i="0" u="none" strike="noStrike" dirty="0">
                          <a:solidFill>
                            <a:srgbClr val="FFFFFF"/>
                          </a:solidFill>
                          <a:latin typeface="Calibri Light"/>
                        </a:rPr>
                        <a:t>Segment</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Welspun</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Trident</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Kapoor</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Sharadha</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 C Terry</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Ashnoor</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Abhitex</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SEL</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dirty="0" err="1">
                          <a:solidFill>
                            <a:srgbClr val="FFFFFF"/>
                          </a:solidFill>
                          <a:latin typeface="Calibri Light"/>
                        </a:rPr>
                        <a:t>Riba</a:t>
                      </a:r>
                      <a:r>
                        <a:rPr lang="en-US" sz="1000" b="1" i="0" u="none" strike="noStrike" dirty="0">
                          <a:solidFill>
                            <a:srgbClr val="FFFFFF"/>
                          </a:solidFill>
                          <a:latin typeface="Calibri Light"/>
                        </a:rPr>
                        <a:t> Textiles</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K g Petrochem</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Golden Terry</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JVS</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Nandan</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Sudarshan</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Others</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368446">
                <a:tc>
                  <a:txBody>
                    <a:bodyPr/>
                    <a:lstStyle/>
                    <a:p>
                      <a:pPr algn="ctr" fontAlgn="ctr"/>
                      <a:r>
                        <a:rPr lang="en-US" sz="1000" b="0" i="0" u="none" strike="noStrike">
                          <a:solidFill>
                            <a:srgbClr val="000000"/>
                          </a:solidFill>
                          <a:latin typeface="Calibri Light"/>
                        </a:rPr>
                        <a:t>US</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479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264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288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87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64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highlight>
                            <a:srgbClr val="00FF00"/>
                          </a:highlight>
                          <a:latin typeface="Calibri Light"/>
                        </a:rPr>
                        <a:t>           53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39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14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19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16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10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80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1,417 </a:t>
                      </a:r>
                    </a:p>
                  </a:txBody>
                  <a:tcPr marL="4943" marR="4943" marT="49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a:extLst>
              <a:ext uri="{FF2B5EF4-FFF2-40B4-BE49-F238E27FC236}">
                <a16:creationId xmlns:a16="http://schemas.microsoft.com/office/drawing/2014/main" id="{8AA9051E-071D-46F2-A4CC-BA290B68FFFD}"/>
              </a:ext>
            </a:extLst>
          </p:cNvPr>
          <p:cNvGraphicFramePr>
            <a:graphicFrameLocks noGrp="1"/>
          </p:cNvGraphicFramePr>
          <p:nvPr>
            <p:extLst>
              <p:ext uri="{D42A27DB-BD31-4B8C-83A1-F6EECF244321}">
                <p14:modId xmlns:p14="http://schemas.microsoft.com/office/powerpoint/2010/main" val="2081085554"/>
              </p:ext>
            </p:extLst>
          </p:nvPr>
        </p:nvGraphicFramePr>
        <p:xfrm>
          <a:off x="154321" y="1570508"/>
          <a:ext cx="8460762" cy="3623266"/>
        </p:xfrm>
        <a:graphic>
          <a:graphicData uri="http://schemas.openxmlformats.org/drawingml/2006/table">
            <a:tbl>
              <a:tblPr/>
              <a:tblGrid>
                <a:gridCol w="1668769">
                  <a:extLst>
                    <a:ext uri="{9D8B030D-6E8A-4147-A177-3AD203B41FA5}">
                      <a16:colId xmlns:a16="http://schemas.microsoft.com/office/drawing/2014/main" val="20000"/>
                    </a:ext>
                  </a:extLst>
                </a:gridCol>
                <a:gridCol w="407294">
                  <a:extLst>
                    <a:ext uri="{9D8B030D-6E8A-4147-A177-3AD203B41FA5}">
                      <a16:colId xmlns:a16="http://schemas.microsoft.com/office/drawing/2014/main" val="20001"/>
                    </a:ext>
                  </a:extLst>
                </a:gridCol>
                <a:gridCol w="356383">
                  <a:extLst>
                    <a:ext uri="{9D8B030D-6E8A-4147-A177-3AD203B41FA5}">
                      <a16:colId xmlns:a16="http://schemas.microsoft.com/office/drawing/2014/main" val="20002"/>
                    </a:ext>
                  </a:extLst>
                </a:gridCol>
                <a:gridCol w="346953">
                  <a:extLst>
                    <a:ext uri="{9D8B030D-6E8A-4147-A177-3AD203B41FA5}">
                      <a16:colId xmlns:a16="http://schemas.microsoft.com/office/drawing/2014/main" val="20003"/>
                    </a:ext>
                  </a:extLst>
                </a:gridCol>
                <a:gridCol w="445006">
                  <a:extLst>
                    <a:ext uri="{9D8B030D-6E8A-4147-A177-3AD203B41FA5}">
                      <a16:colId xmlns:a16="http://schemas.microsoft.com/office/drawing/2014/main" val="20004"/>
                    </a:ext>
                  </a:extLst>
                </a:gridCol>
                <a:gridCol w="445006">
                  <a:extLst>
                    <a:ext uri="{9D8B030D-6E8A-4147-A177-3AD203B41FA5}">
                      <a16:colId xmlns:a16="http://schemas.microsoft.com/office/drawing/2014/main" val="20005"/>
                    </a:ext>
                  </a:extLst>
                </a:gridCol>
                <a:gridCol w="392208">
                  <a:extLst>
                    <a:ext uri="{9D8B030D-6E8A-4147-A177-3AD203B41FA5}">
                      <a16:colId xmlns:a16="http://schemas.microsoft.com/office/drawing/2014/main" val="20006"/>
                    </a:ext>
                  </a:extLst>
                </a:gridCol>
                <a:gridCol w="369581">
                  <a:extLst>
                    <a:ext uri="{9D8B030D-6E8A-4147-A177-3AD203B41FA5}">
                      <a16:colId xmlns:a16="http://schemas.microsoft.com/office/drawing/2014/main" val="20007"/>
                    </a:ext>
                  </a:extLst>
                </a:gridCol>
                <a:gridCol w="196104">
                  <a:extLst>
                    <a:ext uri="{9D8B030D-6E8A-4147-A177-3AD203B41FA5}">
                      <a16:colId xmlns:a16="http://schemas.microsoft.com/office/drawing/2014/main" val="20008"/>
                    </a:ext>
                  </a:extLst>
                </a:gridCol>
                <a:gridCol w="603396">
                  <a:extLst>
                    <a:ext uri="{9D8B030D-6E8A-4147-A177-3AD203B41FA5}">
                      <a16:colId xmlns:a16="http://schemas.microsoft.com/office/drawing/2014/main" val="20009"/>
                    </a:ext>
                  </a:extLst>
                </a:gridCol>
                <a:gridCol w="671278">
                  <a:extLst>
                    <a:ext uri="{9D8B030D-6E8A-4147-A177-3AD203B41FA5}">
                      <a16:colId xmlns:a16="http://schemas.microsoft.com/office/drawing/2014/main" val="20010"/>
                    </a:ext>
                  </a:extLst>
                </a:gridCol>
                <a:gridCol w="605284">
                  <a:extLst>
                    <a:ext uri="{9D8B030D-6E8A-4147-A177-3AD203B41FA5}">
                      <a16:colId xmlns:a16="http://schemas.microsoft.com/office/drawing/2014/main" val="20011"/>
                    </a:ext>
                  </a:extLst>
                </a:gridCol>
                <a:gridCol w="211189">
                  <a:extLst>
                    <a:ext uri="{9D8B030D-6E8A-4147-A177-3AD203B41FA5}">
                      <a16:colId xmlns:a16="http://schemas.microsoft.com/office/drawing/2014/main" val="20012"/>
                    </a:ext>
                  </a:extLst>
                </a:gridCol>
                <a:gridCol w="369581">
                  <a:extLst>
                    <a:ext uri="{9D8B030D-6E8A-4147-A177-3AD203B41FA5}">
                      <a16:colId xmlns:a16="http://schemas.microsoft.com/office/drawing/2014/main" val="20013"/>
                    </a:ext>
                  </a:extLst>
                </a:gridCol>
                <a:gridCol w="482719">
                  <a:extLst>
                    <a:ext uri="{9D8B030D-6E8A-4147-A177-3AD203B41FA5}">
                      <a16:colId xmlns:a16="http://schemas.microsoft.com/office/drawing/2014/main" val="20014"/>
                    </a:ext>
                  </a:extLst>
                </a:gridCol>
                <a:gridCol w="331868">
                  <a:extLst>
                    <a:ext uri="{9D8B030D-6E8A-4147-A177-3AD203B41FA5}">
                      <a16:colId xmlns:a16="http://schemas.microsoft.com/office/drawing/2014/main" val="20015"/>
                    </a:ext>
                  </a:extLst>
                </a:gridCol>
                <a:gridCol w="558143">
                  <a:extLst>
                    <a:ext uri="{9D8B030D-6E8A-4147-A177-3AD203B41FA5}">
                      <a16:colId xmlns:a16="http://schemas.microsoft.com/office/drawing/2014/main" val="20016"/>
                    </a:ext>
                  </a:extLst>
                </a:gridCol>
              </a:tblGrid>
              <a:tr h="60384">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1" u="none" strike="noStrike">
                          <a:solidFill>
                            <a:srgbClr val="000000"/>
                          </a:solidFill>
                          <a:latin typeface="Calibri"/>
                        </a:rPr>
                        <a:t>In Crores</a:t>
                      </a:r>
                    </a:p>
                  </a:txBody>
                  <a:tcPr marL="4079" marR="4079" marT="4079"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384">
                <a:tc>
                  <a:txBody>
                    <a:bodyPr/>
                    <a:lstStyle/>
                    <a:p>
                      <a:pPr algn="ctr" fontAlgn="ctr"/>
                      <a:r>
                        <a:rPr lang="en-US" sz="900" b="1" i="0" u="none" strike="noStrike" dirty="0">
                          <a:solidFill>
                            <a:srgbClr val="FFFFFF"/>
                          </a:solidFill>
                          <a:latin typeface="Calibri Light"/>
                        </a:rPr>
                        <a:t>Customer</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Welspun</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Trident</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Kapoor</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Sharadha</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T C Terry</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Ashnoor</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Abhitex</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SEL</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Riba Textiles</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K g Petrochem</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Golden Terry</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JVS</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Nandan</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Sudarshan</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Others</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Grand Total</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119025">
                <a:tc>
                  <a:txBody>
                    <a:bodyPr/>
                    <a:lstStyle/>
                    <a:p>
                      <a:pPr algn="ctr" fontAlgn="ctr"/>
                      <a:r>
                        <a:rPr lang="en-US" sz="900" b="0" i="0" u="none" strike="noStrike" dirty="0">
                          <a:solidFill>
                            <a:srgbClr val="000000"/>
                          </a:solidFill>
                          <a:highlight>
                            <a:srgbClr val="00FF00"/>
                          </a:highlight>
                          <a:latin typeface="Calibri Light"/>
                        </a:rPr>
                        <a:t>COSTCO</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r>
                        <a:rPr lang="en-US" sz="900" b="0" i="0" u="none" strike="noStrike" dirty="0">
                          <a:solidFill>
                            <a:srgbClr val="000000"/>
                          </a:solidFill>
                          <a:highlight>
                            <a:srgbClr val="00FF00"/>
                          </a:highlight>
                          <a:latin typeface="Calibri Light"/>
                        </a:rPr>
                        <a:t>433</a:t>
                      </a:r>
                      <a:r>
                        <a:rPr lang="en-US" sz="900" b="0" i="0" u="none" strike="noStrike" dirty="0">
                          <a:solidFill>
                            <a:srgbClr val="000000"/>
                          </a:solidFill>
                          <a:latin typeface="Calibri Light"/>
                        </a:rPr>
                        <a:t>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r>
                        <a:rPr lang="en-US" sz="900" b="0" i="0" u="none" strike="noStrike" dirty="0">
                          <a:solidFill>
                            <a:srgbClr val="000000"/>
                          </a:solidFill>
                          <a:highlight>
                            <a:srgbClr val="00FF00"/>
                          </a:highlight>
                          <a:latin typeface="Calibri Light"/>
                        </a:rPr>
                        <a:t>75</a:t>
                      </a:r>
                      <a:r>
                        <a:rPr lang="en-US" sz="900" b="0" i="0" u="none" strike="noStrike" dirty="0">
                          <a:solidFill>
                            <a:srgbClr val="000000"/>
                          </a:solidFill>
                          <a:latin typeface="Calibri Light"/>
                        </a:rPr>
                        <a:t>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523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25">
                <a:tc>
                  <a:txBody>
                    <a:bodyPr/>
                    <a:lstStyle/>
                    <a:p>
                      <a:pPr algn="ctr" fontAlgn="ctr"/>
                      <a:r>
                        <a:rPr lang="en-US" sz="900" b="0" i="0" u="none" strike="noStrike" dirty="0">
                          <a:solidFill>
                            <a:srgbClr val="000000"/>
                          </a:solidFill>
                          <a:highlight>
                            <a:srgbClr val="00FF00"/>
                          </a:highlight>
                          <a:latin typeface="Calibri Light"/>
                        </a:rPr>
                        <a:t>Target</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r>
                        <a:rPr lang="en-US" sz="900" b="0" i="0" u="none" strike="noStrike" dirty="0">
                          <a:solidFill>
                            <a:srgbClr val="000000"/>
                          </a:solidFill>
                          <a:highlight>
                            <a:srgbClr val="00FF00"/>
                          </a:highlight>
                          <a:latin typeface="Calibri Light"/>
                        </a:rPr>
                        <a:t>100</a:t>
                      </a:r>
                      <a:r>
                        <a:rPr lang="en-US" sz="900" b="0" i="0" u="none" strike="noStrike" dirty="0">
                          <a:solidFill>
                            <a:srgbClr val="000000"/>
                          </a:solidFill>
                          <a:latin typeface="Calibri Light"/>
                        </a:rPr>
                        <a:t>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r>
                        <a:rPr lang="en-US" sz="900" b="0" i="0" u="none" strike="noStrike" dirty="0">
                          <a:solidFill>
                            <a:srgbClr val="000000"/>
                          </a:solidFill>
                          <a:highlight>
                            <a:srgbClr val="00FF00"/>
                          </a:highlight>
                          <a:latin typeface="Calibri Light"/>
                        </a:rPr>
                        <a:t>43</a:t>
                      </a:r>
                      <a:r>
                        <a:rPr lang="en-US" sz="900" b="0" i="0" u="none" strike="noStrike" dirty="0">
                          <a:solidFill>
                            <a:srgbClr val="000000"/>
                          </a:solidFill>
                          <a:latin typeface="Calibri Light"/>
                        </a:rPr>
                        <a:t>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18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284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9025">
                <a:tc>
                  <a:txBody>
                    <a:bodyPr/>
                    <a:lstStyle/>
                    <a:p>
                      <a:pPr algn="ctr" fontAlgn="ctr"/>
                      <a:r>
                        <a:rPr lang="en-US" sz="900" b="0" i="0" u="none" strike="noStrike" dirty="0">
                          <a:solidFill>
                            <a:srgbClr val="000000"/>
                          </a:solidFill>
                          <a:latin typeface="Calibri Light"/>
                        </a:rPr>
                        <a:t>INTERNATIONAL PURCHASING EXCHANGE</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a:t>
                      </a:r>
                      <a:r>
                        <a:rPr lang="en-US" sz="900" b="0" i="0" u="none" strike="noStrike" dirty="0">
                          <a:solidFill>
                            <a:srgbClr val="000000"/>
                          </a:solidFill>
                          <a:highlight>
                            <a:srgbClr val="00FF00"/>
                          </a:highlight>
                          <a:latin typeface="Calibri Light"/>
                        </a:rPr>
                        <a:t>43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125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9025">
                <a:tc>
                  <a:txBody>
                    <a:bodyPr/>
                    <a:lstStyle/>
                    <a:p>
                      <a:pPr algn="ctr" fontAlgn="ctr"/>
                      <a:r>
                        <a:rPr lang="en-US" sz="900" b="0" i="0" u="none" strike="noStrike" dirty="0">
                          <a:solidFill>
                            <a:srgbClr val="000000"/>
                          </a:solidFill>
                          <a:highlight>
                            <a:srgbClr val="00FF00"/>
                          </a:highlight>
                          <a:latin typeface="Calibri Light"/>
                        </a:rPr>
                        <a:t>ROSS PROCUREMENT</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73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9025">
                <a:tc>
                  <a:txBody>
                    <a:bodyPr/>
                    <a:lstStyle/>
                    <a:p>
                      <a:pPr algn="ctr" fontAlgn="ctr"/>
                      <a:r>
                        <a:rPr lang="en-US" sz="900" b="0" i="0" u="none" strike="noStrike">
                          <a:solidFill>
                            <a:srgbClr val="000000"/>
                          </a:solidFill>
                          <a:latin typeface="Calibri Light"/>
                        </a:rPr>
                        <a:t>K Mart</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49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19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9025">
                <a:tc>
                  <a:txBody>
                    <a:bodyPr/>
                    <a:lstStyle/>
                    <a:p>
                      <a:pPr algn="ctr" fontAlgn="ctr"/>
                      <a:r>
                        <a:rPr lang="en-US" sz="900" b="0" i="0" u="none" strike="noStrike" dirty="0">
                          <a:solidFill>
                            <a:srgbClr val="000000"/>
                          </a:solidFill>
                          <a:highlight>
                            <a:srgbClr val="00FF00"/>
                          </a:highlight>
                          <a:latin typeface="Calibri Light"/>
                        </a:rPr>
                        <a:t>MACY'S MERCHANDISING GROUP, INC</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26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r>
                        <a:rPr lang="en-US" sz="900" b="0" i="0" u="none" strike="noStrike" dirty="0">
                          <a:solidFill>
                            <a:srgbClr val="000000"/>
                          </a:solidFill>
                          <a:highlight>
                            <a:srgbClr val="00FF00"/>
                          </a:highlight>
                          <a:latin typeface="Calibri Light"/>
                        </a:rPr>
                        <a:t>26</a:t>
                      </a:r>
                      <a:r>
                        <a:rPr lang="en-US" sz="900" b="0" i="0" u="none" strike="noStrike" dirty="0">
                          <a:solidFill>
                            <a:srgbClr val="000000"/>
                          </a:solidFill>
                          <a:latin typeface="Calibri Light"/>
                        </a:rPr>
                        <a:t>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9025">
                <a:tc>
                  <a:txBody>
                    <a:bodyPr/>
                    <a:lstStyle/>
                    <a:p>
                      <a:pPr algn="ctr" fontAlgn="ctr"/>
                      <a:r>
                        <a:rPr lang="en-US" sz="900" b="0" i="0" u="none" strike="noStrike">
                          <a:solidFill>
                            <a:srgbClr val="000000"/>
                          </a:solidFill>
                          <a:latin typeface="Calibri Light"/>
                        </a:rPr>
                        <a:t>Home Goods</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48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19025">
                <a:tc>
                  <a:txBody>
                    <a:bodyPr/>
                    <a:lstStyle/>
                    <a:p>
                      <a:pPr algn="ctr" fontAlgn="ctr"/>
                      <a:r>
                        <a:rPr lang="en-US" sz="900" b="0" i="0" u="none" strike="noStrike" dirty="0">
                          <a:solidFill>
                            <a:srgbClr val="000000"/>
                          </a:solidFill>
                          <a:latin typeface="Calibri Light"/>
                        </a:rPr>
                        <a:t>Winners Merchants</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19025">
                <a:tc>
                  <a:txBody>
                    <a:bodyPr/>
                    <a:lstStyle/>
                    <a:p>
                      <a:pPr algn="ctr" fontAlgn="ctr"/>
                      <a:r>
                        <a:rPr lang="en-US" sz="900" b="0" i="0" u="none" strike="noStrike" dirty="0">
                          <a:solidFill>
                            <a:srgbClr val="000000"/>
                          </a:solidFill>
                          <a:latin typeface="Calibri Light"/>
                        </a:rPr>
                        <a:t>GARNIER THIEBAUT</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19025">
                <a:tc>
                  <a:txBody>
                    <a:bodyPr/>
                    <a:lstStyle/>
                    <a:p>
                      <a:pPr algn="ctr" fontAlgn="ctr"/>
                      <a:r>
                        <a:rPr lang="en-US" sz="900" b="0" i="0" u="none" strike="noStrike" dirty="0" err="1">
                          <a:solidFill>
                            <a:srgbClr val="000000"/>
                          </a:solidFill>
                          <a:latin typeface="Calibri Light"/>
                        </a:rPr>
                        <a:t>Hudsons</a:t>
                      </a:r>
                      <a:r>
                        <a:rPr lang="en-US" sz="900" b="0" i="0" u="none" strike="noStrike" dirty="0">
                          <a:solidFill>
                            <a:srgbClr val="000000"/>
                          </a:solidFill>
                          <a:latin typeface="Calibri Light"/>
                        </a:rPr>
                        <a:t> Bay Company</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19025">
                <a:tc>
                  <a:txBody>
                    <a:bodyPr/>
                    <a:lstStyle/>
                    <a:p>
                      <a:pPr algn="ctr" fontAlgn="ctr"/>
                      <a:r>
                        <a:rPr lang="en-US" sz="900" b="0" i="0" u="none" strike="noStrike">
                          <a:solidFill>
                            <a:srgbClr val="000000"/>
                          </a:solidFill>
                          <a:latin typeface="Calibri Light"/>
                        </a:rPr>
                        <a:t>HIMATSINGKA AMERICA INC</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19025">
                <a:tc>
                  <a:txBody>
                    <a:bodyPr/>
                    <a:lstStyle/>
                    <a:p>
                      <a:pPr algn="ctr" fontAlgn="ctr"/>
                      <a:r>
                        <a:rPr lang="en-US" sz="900" b="0" i="0" u="none" strike="noStrike">
                          <a:solidFill>
                            <a:srgbClr val="000000"/>
                          </a:solidFill>
                          <a:latin typeface="Calibri Light"/>
                        </a:rPr>
                        <a:t>BURLINGTON COAT FACTORY WAREHOUSE</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0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7 </a:t>
                      </a:r>
                    </a:p>
                  </a:txBody>
                  <a:tcPr marL="4079" marR="4079" marT="4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3" name="Rectangle: Rounded Corners 2">
            <a:extLst>
              <a:ext uri="{FF2B5EF4-FFF2-40B4-BE49-F238E27FC236}">
                <a16:creationId xmlns:a16="http://schemas.microsoft.com/office/drawing/2014/main" id="{F6069F79-76D9-462B-88C7-D3C0C73861CC}"/>
              </a:ext>
            </a:extLst>
          </p:cNvPr>
          <p:cNvSpPr/>
          <p:nvPr/>
        </p:nvSpPr>
        <p:spPr>
          <a:xfrm>
            <a:off x="359479" y="1873624"/>
            <a:ext cx="2975392" cy="521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17F657E-95DA-4CDD-9B8B-2133850C532D}"/>
              </a:ext>
            </a:extLst>
          </p:cNvPr>
          <p:cNvSpPr/>
          <p:nvPr/>
        </p:nvSpPr>
        <p:spPr>
          <a:xfrm>
            <a:off x="341549" y="2671484"/>
            <a:ext cx="4320098" cy="2958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38574"/>
            <a:ext cx="9066623" cy="571504"/>
          </a:xfrm>
          <a:prstGeom prst="rect">
            <a:avLst/>
          </a:prstGeom>
        </p:spPr>
        <p:txBody>
          <a:bodyPr/>
          <a:lstStyle/>
          <a:p>
            <a:pPr lvl="0">
              <a:spcBef>
                <a:spcPct val="0"/>
              </a:spcBef>
              <a:defRPr/>
            </a:pPr>
            <a:r>
              <a:rPr lang="en-IN" b="1" dirty="0">
                <a:solidFill>
                  <a:schemeClr val="tx2"/>
                </a:solidFill>
              </a:rPr>
              <a:t>Top Line Hurting Point – Significant Buyers having no Business with Trident and Welspun but huge Export from India (US)</a:t>
            </a: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735301176"/>
              </p:ext>
            </p:extLst>
          </p:nvPr>
        </p:nvGraphicFramePr>
        <p:xfrm>
          <a:off x="337457" y="696675"/>
          <a:ext cx="8556171" cy="4689353"/>
        </p:xfrm>
        <a:graphic>
          <a:graphicData uri="http://schemas.openxmlformats.org/drawingml/2006/table">
            <a:tbl>
              <a:tblPr/>
              <a:tblGrid>
                <a:gridCol w="2101876">
                  <a:extLst>
                    <a:ext uri="{9D8B030D-6E8A-4147-A177-3AD203B41FA5}">
                      <a16:colId xmlns:a16="http://schemas.microsoft.com/office/drawing/2014/main" val="20000"/>
                    </a:ext>
                  </a:extLst>
                </a:gridCol>
                <a:gridCol w="1253436">
                  <a:extLst>
                    <a:ext uri="{9D8B030D-6E8A-4147-A177-3AD203B41FA5}">
                      <a16:colId xmlns:a16="http://schemas.microsoft.com/office/drawing/2014/main" val="20001"/>
                    </a:ext>
                  </a:extLst>
                </a:gridCol>
                <a:gridCol w="1455934">
                  <a:extLst>
                    <a:ext uri="{9D8B030D-6E8A-4147-A177-3AD203B41FA5}">
                      <a16:colId xmlns:a16="http://schemas.microsoft.com/office/drawing/2014/main" val="20002"/>
                    </a:ext>
                  </a:extLst>
                </a:gridCol>
                <a:gridCol w="115347">
                  <a:extLst>
                    <a:ext uri="{9D8B030D-6E8A-4147-A177-3AD203B41FA5}">
                      <a16:colId xmlns:a16="http://schemas.microsoft.com/office/drawing/2014/main" val="20003"/>
                    </a:ext>
                  </a:extLst>
                </a:gridCol>
                <a:gridCol w="1855801">
                  <a:extLst>
                    <a:ext uri="{9D8B030D-6E8A-4147-A177-3AD203B41FA5}">
                      <a16:colId xmlns:a16="http://schemas.microsoft.com/office/drawing/2014/main" val="20004"/>
                    </a:ext>
                  </a:extLst>
                </a:gridCol>
                <a:gridCol w="768979">
                  <a:extLst>
                    <a:ext uri="{9D8B030D-6E8A-4147-A177-3AD203B41FA5}">
                      <a16:colId xmlns:a16="http://schemas.microsoft.com/office/drawing/2014/main" val="20005"/>
                    </a:ext>
                  </a:extLst>
                </a:gridCol>
                <a:gridCol w="1004798">
                  <a:extLst>
                    <a:ext uri="{9D8B030D-6E8A-4147-A177-3AD203B41FA5}">
                      <a16:colId xmlns:a16="http://schemas.microsoft.com/office/drawing/2014/main" val="20006"/>
                    </a:ext>
                  </a:extLst>
                </a:gridCol>
              </a:tblGrid>
              <a:tr h="161673">
                <a:tc>
                  <a:txBody>
                    <a:bodyPr/>
                    <a:lstStyle/>
                    <a:p>
                      <a:pPr algn="ctr" fontAlgn="ctr"/>
                      <a:r>
                        <a:rPr lang="en-US" sz="900" b="1" i="0" u="none" strike="noStrike" dirty="0">
                          <a:solidFill>
                            <a:srgbClr val="FFFFFF"/>
                          </a:solidFill>
                          <a:latin typeface="Calibri Light"/>
                        </a:rPr>
                        <a:t>Customer</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Amount(Cr)</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Equivalent (MT)</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1" i="0" u="none" strike="noStrike">
                          <a:solidFill>
                            <a:srgbClr val="FFFFFF"/>
                          </a:solidFill>
                          <a:latin typeface="Calibri Light"/>
                        </a:rPr>
                        <a:t>Customer</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Amount(Cr)</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Equivalent (MT)</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140378">
                <a:tc>
                  <a:txBody>
                    <a:bodyPr/>
                    <a:lstStyle/>
                    <a:p>
                      <a:pPr algn="ctr" fontAlgn="ctr"/>
                      <a:r>
                        <a:rPr lang="en-US" sz="900" b="0" i="0" u="none" strike="noStrike" dirty="0">
                          <a:solidFill>
                            <a:srgbClr val="000000"/>
                          </a:solidFill>
                          <a:highlight>
                            <a:srgbClr val="00FF00"/>
                          </a:highlight>
                          <a:latin typeface="Calibri Light"/>
                        </a:rPr>
                        <a:t>GANESH MILLS</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54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1,360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TUESDAY MORNING PARTNERS, LTD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258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378">
                <a:tc>
                  <a:txBody>
                    <a:bodyPr/>
                    <a:lstStyle/>
                    <a:p>
                      <a:pPr algn="ctr" fontAlgn="ctr"/>
                      <a:r>
                        <a:rPr lang="en-US" sz="900" b="0" i="0" u="none" strike="noStrike" dirty="0">
                          <a:solidFill>
                            <a:srgbClr val="000000"/>
                          </a:solidFill>
                          <a:highlight>
                            <a:srgbClr val="00FF00"/>
                          </a:highlight>
                          <a:latin typeface="Calibri Light"/>
                        </a:rPr>
                        <a:t>AMERICAN DAWN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763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OMAIS INTERNACIONAL S.A</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255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378">
                <a:tc>
                  <a:txBody>
                    <a:bodyPr/>
                    <a:lstStyle/>
                    <a:p>
                      <a:pPr algn="ctr" fontAlgn="ctr"/>
                      <a:r>
                        <a:rPr lang="en-US" sz="900" b="0" i="0" u="none" strike="noStrike" dirty="0">
                          <a:solidFill>
                            <a:srgbClr val="000000"/>
                          </a:solidFill>
                          <a:highlight>
                            <a:srgbClr val="00FF00"/>
                          </a:highlight>
                          <a:latin typeface="Calibri Light"/>
                        </a:rPr>
                        <a:t>VENUS GROUP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738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PUNITA GROUP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0378">
                <a:tc>
                  <a:txBody>
                    <a:bodyPr/>
                    <a:lstStyle/>
                    <a:p>
                      <a:pPr algn="ctr" fontAlgn="ctr"/>
                      <a:r>
                        <a:rPr lang="en-US" sz="900" b="0" i="0" u="none" strike="noStrike" dirty="0">
                          <a:solidFill>
                            <a:srgbClr val="000000"/>
                          </a:solidFill>
                          <a:highlight>
                            <a:srgbClr val="00FF00"/>
                          </a:highlight>
                          <a:latin typeface="Calibri Light"/>
                        </a:rPr>
                        <a:t>CONKER TRADING CORP.</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28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711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SATURDAY KNIGHT LTD.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0378">
                <a:tc>
                  <a:txBody>
                    <a:bodyPr/>
                    <a:lstStyle/>
                    <a:p>
                      <a:pPr algn="ctr" fontAlgn="ctr"/>
                      <a:r>
                        <a:rPr lang="en-US" sz="900" b="0" i="0" u="none" strike="noStrike" dirty="0">
                          <a:solidFill>
                            <a:srgbClr val="000000"/>
                          </a:solidFill>
                          <a:highlight>
                            <a:srgbClr val="00FF00"/>
                          </a:highlight>
                          <a:latin typeface="Calibri Light"/>
                        </a:rPr>
                        <a:t>T-Y GROUP,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28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690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REPRESENTACIONES CANONTEX</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378">
                <a:tc>
                  <a:txBody>
                    <a:bodyPr/>
                    <a:lstStyle/>
                    <a:p>
                      <a:pPr algn="ctr" fontAlgn="ctr"/>
                      <a:r>
                        <a:rPr lang="en-US" sz="900" b="0" i="0" u="none" strike="noStrike" dirty="0">
                          <a:solidFill>
                            <a:srgbClr val="000000"/>
                          </a:solidFill>
                          <a:highlight>
                            <a:srgbClr val="00FF00"/>
                          </a:highlight>
                          <a:latin typeface="Calibri Light"/>
                        </a:rPr>
                        <a:t>AVANTI LINENS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25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636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VENECIA INTERNACIONAL LTDA</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228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0378">
                <a:tc>
                  <a:txBody>
                    <a:bodyPr/>
                    <a:lstStyle/>
                    <a:p>
                      <a:pPr algn="ctr" fontAlgn="ctr"/>
                      <a:r>
                        <a:rPr lang="en-US" sz="900" b="0" i="0" u="none" strike="noStrike" dirty="0">
                          <a:solidFill>
                            <a:srgbClr val="000000"/>
                          </a:solidFill>
                          <a:highlight>
                            <a:srgbClr val="00FF00"/>
                          </a:highlight>
                          <a:latin typeface="Calibri Light"/>
                        </a:rPr>
                        <a:t>BJS WHOLESALE CLUB INC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24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605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CVS PHARMACY INC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216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0378">
                <a:tc>
                  <a:txBody>
                    <a:bodyPr/>
                    <a:lstStyle/>
                    <a:p>
                      <a:pPr algn="ctr" fontAlgn="ctr"/>
                      <a:r>
                        <a:rPr lang="en-US" sz="900" b="0" i="0" u="none" strike="noStrike" dirty="0">
                          <a:solidFill>
                            <a:srgbClr val="000000"/>
                          </a:solidFill>
                          <a:highlight>
                            <a:srgbClr val="00FF00"/>
                          </a:highlight>
                          <a:latin typeface="Calibri Light"/>
                        </a:rPr>
                        <a:t>Trade Lines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22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539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HOME CITY INV.</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214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0378">
                <a:tc>
                  <a:txBody>
                    <a:bodyPr/>
                    <a:lstStyle/>
                    <a:p>
                      <a:pPr algn="ctr" fontAlgn="ctr"/>
                      <a:r>
                        <a:rPr lang="en-US" sz="900" b="0" i="0" u="none" strike="noStrike" dirty="0">
                          <a:solidFill>
                            <a:srgbClr val="000000"/>
                          </a:solidFill>
                          <a:highlight>
                            <a:srgbClr val="00FF00"/>
                          </a:highlight>
                          <a:latin typeface="Calibri Light"/>
                        </a:rPr>
                        <a:t>PERFORMANCE SOURCING GROUP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463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MADISON INDUSTRIES,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212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0378">
                <a:tc>
                  <a:txBody>
                    <a:bodyPr/>
                    <a:lstStyle/>
                    <a:p>
                      <a:pPr algn="ctr" fontAlgn="ctr"/>
                      <a:r>
                        <a:rPr lang="en-US" sz="900" b="0" i="0" u="none" strike="noStrike">
                          <a:solidFill>
                            <a:srgbClr val="000000"/>
                          </a:solidFill>
                          <a:highlight>
                            <a:srgbClr val="00FF00"/>
                          </a:highlight>
                          <a:latin typeface="Calibri Light"/>
                        </a:rPr>
                        <a:t>SUNHAM HOME FASHIONS</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450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ALDI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211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0378">
                <a:tc>
                  <a:txBody>
                    <a:bodyPr/>
                    <a:lstStyle/>
                    <a:p>
                      <a:pPr algn="ctr" fontAlgn="ctr"/>
                      <a:r>
                        <a:rPr lang="en-US" sz="900" b="0" i="0" u="none" strike="noStrike">
                          <a:solidFill>
                            <a:srgbClr val="000000"/>
                          </a:solidFill>
                          <a:highlight>
                            <a:srgbClr val="00FF00"/>
                          </a:highlight>
                          <a:latin typeface="Calibri Light"/>
                        </a:rPr>
                        <a:t>CENCOSUD RETAIL S A</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433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BBVA BANCO CONTINENTAL</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207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0378">
                <a:tc>
                  <a:txBody>
                    <a:bodyPr/>
                    <a:lstStyle/>
                    <a:p>
                      <a:pPr algn="ctr" fontAlgn="ctr"/>
                      <a:r>
                        <a:rPr lang="en-US" sz="900" b="0" i="0" u="none" strike="noStrike">
                          <a:solidFill>
                            <a:srgbClr val="000000"/>
                          </a:solidFill>
                          <a:highlight>
                            <a:srgbClr val="00FF00"/>
                          </a:highlight>
                          <a:latin typeface="Calibri Light"/>
                        </a:rPr>
                        <a:t>K.K.ENTERPRISES WORLDWIDE LTD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429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INGENIOUS DESIGNS,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196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40378">
                <a:tc>
                  <a:txBody>
                    <a:bodyPr/>
                    <a:lstStyle/>
                    <a:p>
                      <a:pPr algn="ctr" fontAlgn="ctr"/>
                      <a:r>
                        <a:rPr lang="en-US" sz="900" b="0" i="0" u="none" strike="noStrike">
                          <a:solidFill>
                            <a:srgbClr val="000000"/>
                          </a:solidFill>
                          <a:highlight>
                            <a:srgbClr val="00FF00"/>
                          </a:highlight>
                          <a:latin typeface="Calibri Light"/>
                        </a:rPr>
                        <a:t>PARADIGM  ONE,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424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CITIZENS BANK</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196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40378">
                <a:tc>
                  <a:txBody>
                    <a:bodyPr/>
                    <a:lstStyle/>
                    <a:p>
                      <a:pPr algn="ctr" fontAlgn="ctr"/>
                      <a:r>
                        <a:rPr lang="en-US" sz="900" b="0" i="0" u="none" strike="noStrike">
                          <a:solidFill>
                            <a:srgbClr val="000000"/>
                          </a:solidFill>
                          <a:highlight>
                            <a:srgbClr val="00FF00"/>
                          </a:highlight>
                          <a:latin typeface="Calibri Light"/>
                        </a:rPr>
                        <a:t>BALTIC LINEN</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405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M/S. RAJPOOTANA HOLDINGS LTD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175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6852">
                <a:tc>
                  <a:txBody>
                    <a:bodyPr/>
                    <a:lstStyle/>
                    <a:p>
                      <a:pPr algn="ctr" fontAlgn="ctr"/>
                      <a:r>
                        <a:rPr lang="en-US" sz="900" b="0" i="0" u="none" strike="noStrike">
                          <a:solidFill>
                            <a:srgbClr val="000000"/>
                          </a:solidFill>
                          <a:highlight>
                            <a:srgbClr val="00FF00"/>
                          </a:highlight>
                          <a:latin typeface="Calibri Light"/>
                        </a:rPr>
                        <a:t>HIPERMERCADOS TOTTUS S.A.</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355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BURLINGTON MERCHANDISING CORP</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0378">
                <a:tc>
                  <a:txBody>
                    <a:bodyPr/>
                    <a:lstStyle/>
                    <a:p>
                      <a:pPr algn="ctr" fontAlgn="ctr"/>
                      <a:r>
                        <a:rPr lang="en-US" sz="900" b="0" i="0" u="none" strike="noStrike">
                          <a:solidFill>
                            <a:srgbClr val="000000"/>
                          </a:solidFill>
                          <a:highlight>
                            <a:srgbClr val="00FF00"/>
                          </a:highlight>
                          <a:latin typeface="Calibri Light"/>
                        </a:rPr>
                        <a:t>M/S. WEST COAST LIQUIDATORS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342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CARO HOME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40378">
                <a:tc>
                  <a:txBody>
                    <a:bodyPr/>
                    <a:lstStyle/>
                    <a:p>
                      <a:pPr algn="ctr" fontAlgn="ctr"/>
                      <a:r>
                        <a:rPr lang="en-US" sz="900" b="0" i="0" u="none" strike="noStrike">
                          <a:solidFill>
                            <a:srgbClr val="000000"/>
                          </a:solidFill>
                          <a:highlight>
                            <a:srgbClr val="00FF00"/>
                          </a:highlight>
                          <a:latin typeface="Calibri Light"/>
                        </a:rPr>
                        <a:t>SOBEL WESTEX</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341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SUR LA TABLE</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40378">
                <a:tc>
                  <a:txBody>
                    <a:bodyPr/>
                    <a:lstStyle/>
                    <a:p>
                      <a:pPr algn="ctr" fontAlgn="ctr"/>
                      <a:r>
                        <a:rPr lang="en-US" sz="900" b="0" i="0" u="none" strike="noStrike">
                          <a:solidFill>
                            <a:srgbClr val="000000"/>
                          </a:solidFill>
                          <a:highlight>
                            <a:srgbClr val="00FF00"/>
                          </a:highlight>
                          <a:latin typeface="Calibri Light"/>
                        </a:rPr>
                        <a:t>INTERNATIONAL TRADING COMPANY</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334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JOHN RITZENTHALER COMPANY</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66852">
                <a:tc>
                  <a:txBody>
                    <a:bodyPr/>
                    <a:lstStyle/>
                    <a:p>
                      <a:pPr algn="ctr" fontAlgn="ctr"/>
                      <a:r>
                        <a:rPr lang="en-US" sz="900" b="0" i="0" u="none" strike="noStrike">
                          <a:solidFill>
                            <a:srgbClr val="000000"/>
                          </a:solidFill>
                          <a:highlight>
                            <a:srgbClr val="00FF00"/>
                          </a:highlight>
                          <a:latin typeface="Calibri Light"/>
                        </a:rPr>
                        <a:t>M/S.MOUNT VERNON MILLS-MCCORMICK</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13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331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TRADEMARK GLOBAL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40378">
                <a:tc>
                  <a:txBody>
                    <a:bodyPr/>
                    <a:lstStyle/>
                    <a:p>
                      <a:pPr algn="ctr" fontAlgn="ctr"/>
                      <a:r>
                        <a:rPr lang="en-US" sz="900" b="0" i="0" u="none" strike="noStrike">
                          <a:solidFill>
                            <a:srgbClr val="000000"/>
                          </a:solidFill>
                          <a:highlight>
                            <a:srgbClr val="00FF00"/>
                          </a:highlight>
                          <a:latin typeface="Calibri Light"/>
                        </a:rPr>
                        <a:t>NORTHPOINT TRADING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323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LACHMIS INTERNATIONAL LIMITED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40378">
                <a:tc>
                  <a:txBody>
                    <a:bodyPr/>
                    <a:lstStyle/>
                    <a:p>
                      <a:pPr algn="ctr" fontAlgn="ctr"/>
                      <a:r>
                        <a:rPr lang="en-US" sz="900" b="0" i="0" u="none" strike="noStrike">
                          <a:solidFill>
                            <a:srgbClr val="000000"/>
                          </a:solidFill>
                          <a:highlight>
                            <a:srgbClr val="00FF00"/>
                          </a:highlight>
                          <a:latin typeface="Calibri Light"/>
                        </a:rPr>
                        <a:t>R.K.P. TRADING CORP.,</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322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CHIPLEY PLANT</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154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40378">
                <a:tc>
                  <a:txBody>
                    <a:bodyPr/>
                    <a:lstStyle/>
                    <a:p>
                      <a:pPr algn="ctr" fontAlgn="ctr"/>
                      <a:r>
                        <a:rPr lang="en-US" sz="900" b="0" i="0" u="none" strike="noStrike">
                          <a:solidFill>
                            <a:srgbClr val="000000"/>
                          </a:solidFill>
                          <a:highlight>
                            <a:srgbClr val="00FF00"/>
                          </a:highlight>
                          <a:latin typeface="Calibri Light"/>
                        </a:rPr>
                        <a:t>ISREAL DISCOUNT BANK OF N.Y</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highlight>
                            <a:srgbClr val="00FF00"/>
                          </a:highlight>
                          <a:latin typeface="Calibri Light"/>
                        </a:rPr>
                        <a:t>                                  13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00FF00"/>
                          </a:highlight>
                          <a:latin typeface="Calibri Light"/>
                        </a:rPr>
                        <a:t>                                       316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SIGMATEX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40378">
                <a:tc>
                  <a:txBody>
                    <a:bodyPr/>
                    <a:lstStyle/>
                    <a:p>
                      <a:pPr algn="ctr" fontAlgn="ctr"/>
                      <a:r>
                        <a:rPr lang="en-US" sz="900" b="0" i="0" u="none" strike="noStrike">
                          <a:solidFill>
                            <a:srgbClr val="000000"/>
                          </a:solidFill>
                          <a:latin typeface="Calibri Light"/>
                        </a:rPr>
                        <a:t>Standard Textile Co.,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292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ENVOGUE INTERNATIONAL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143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40378">
                <a:tc>
                  <a:txBody>
                    <a:bodyPr/>
                    <a:lstStyle/>
                    <a:p>
                      <a:pPr algn="ctr" fontAlgn="ctr"/>
                      <a:r>
                        <a:rPr lang="en-US" sz="900" b="0" i="0" u="none" strike="noStrike">
                          <a:solidFill>
                            <a:srgbClr val="000000"/>
                          </a:solidFill>
                          <a:latin typeface="Calibri Light"/>
                        </a:rPr>
                        <a:t>WESTPOINT HOME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291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DANICA IMPORTS</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138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40378">
                <a:tc>
                  <a:txBody>
                    <a:bodyPr/>
                    <a:lstStyle/>
                    <a:p>
                      <a:pPr algn="ctr" fontAlgn="ctr"/>
                      <a:r>
                        <a:rPr lang="en-US" sz="900" b="0" i="0" u="none" strike="noStrike">
                          <a:solidFill>
                            <a:srgbClr val="000000"/>
                          </a:solidFill>
                          <a:latin typeface="Calibri Light"/>
                        </a:rPr>
                        <a:t>CAT STUDIO</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282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PMY TEX</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133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40378">
                <a:tc>
                  <a:txBody>
                    <a:bodyPr/>
                    <a:lstStyle/>
                    <a:p>
                      <a:pPr algn="ctr" fontAlgn="ctr"/>
                      <a:r>
                        <a:rPr lang="en-US" sz="900" b="0" i="0" u="none" strike="noStrike">
                          <a:solidFill>
                            <a:srgbClr val="000000"/>
                          </a:solidFill>
                          <a:latin typeface="Calibri Light"/>
                        </a:rPr>
                        <a:t>DESIGN IMPORTS</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281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E AND E CO.LTD</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133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40378">
                <a:tc>
                  <a:txBody>
                    <a:bodyPr/>
                    <a:lstStyle/>
                    <a:p>
                      <a:pPr algn="ctr" fontAlgn="ctr"/>
                      <a:r>
                        <a:rPr lang="en-US" sz="900" b="0" i="0" u="none" strike="noStrike">
                          <a:solidFill>
                            <a:srgbClr val="000000"/>
                          </a:solidFill>
                          <a:latin typeface="Calibri Light"/>
                        </a:rPr>
                        <a:t>PRIMITIVES BY KATHY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276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M/S EL PLANETA S,A,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128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40378">
                <a:tc>
                  <a:txBody>
                    <a:bodyPr/>
                    <a:lstStyle/>
                    <a:p>
                      <a:pPr algn="ctr" fontAlgn="ctr"/>
                      <a:r>
                        <a:rPr lang="en-US" sz="900" b="0" i="0" u="none" strike="noStrike">
                          <a:solidFill>
                            <a:srgbClr val="000000"/>
                          </a:solidFill>
                          <a:latin typeface="Calibri Light"/>
                        </a:rPr>
                        <a:t>FOUR LAMB STUDIOS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262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M/S. MARSHALLS OF MA INC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126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8"/>
                  </a:ext>
                </a:extLst>
              </a:tr>
              <a:tr h="140378">
                <a:tc>
                  <a:txBody>
                    <a:bodyPr/>
                    <a:lstStyle/>
                    <a:p>
                      <a:pPr algn="ctr" fontAlgn="ctr"/>
                      <a:r>
                        <a:rPr lang="en-US" sz="900" b="0" i="0" u="none" strike="noStrike">
                          <a:solidFill>
                            <a:srgbClr val="000000"/>
                          </a:solidFill>
                          <a:latin typeface="Calibri Light"/>
                        </a:rPr>
                        <a:t>T.Y.GROUP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260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5482" marR="5482" marT="54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PISCES GLOBAL LLC</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126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40378">
                <a:tc>
                  <a:txBody>
                    <a:bodyPr/>
                    <a:lstStyle/>
                    <a:p>
                      <a:pPr algn="l" fontAlgn="b"/>
                      <a:endParaRPr lang="en-US" sz="800" b="0" i="0" u="none" strike="noStrike">
                        <a:solidFill>
                          <a:srgbClr val="000000"/>
                        </a:solidFill>
                        <a:latin typeface="Calibri"/>
                      </a:endParaRPr>
                    </a:p>
                  </a:txBody>
                  <a:tcPr marL="5482" marR="5482" marT="548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5482" marR="5482" marT="548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5482" marR="5482" marT="548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5482" marR="5482" marT="5482"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5482" marR="5482" marT="548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900" b="1" i="0" u="none" strike="noStrike">
                          <a:solidFill>
                            <a:srgbClr val="000000"/>
                          </a:solidFill>
                          <a:latin typeface="Calibri Light"/>
                        </a:rPr>
                        <a:t>            742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solidFill>
                            <a:srgbClr val="000000"/>
                          </a:solidFill>
                          <a:latin typeface="Calibri Light"/>
                        </a:rPr>
                        <a:t>             18,561 </a:t>
                      </a:r>
                    </a:p>
                  </a:txBody>
                  <a:tcPr marL="5482" marR="5482" marT="5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20" name="Title 7"/>
          <p:cNvSpPr txBox="1">
            <a:spLocks/>
          </p:cNvSpPr>
          <p:nvPr/>
        </p:nvSpPr>
        <p:spPr>
          <a:xfrm>
            <a:off x="279400" y="27939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2" name="Straight Connector 21"/>
          <p:cNvCxnSpPr/>
          <p:nvPr/>
        </p:nvCxnSpPr>
        <p:spPr>
          <a:xfrm flipV="1">
            <a:off x="2514600" y="635335"/>
            <a:ext cx="6234600" cy="1479"/>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pic>
        <p:nvPicPr>
          <p:cNvPr id="23" name="Picture 1"/>
          <p:cNvPicPr>
            <a:picLocks noChangeAspect="1" noChangeArrowheads="1"/>
          </p:cNvPicPr>
          <p:nvPr/>
        </p:nvPicPr>
        <p:blipFill>
          <a:blip r:embed="rId3" cstate="print"/>
          <a:srcRect/>
          <a:stretch>
            <a:fillRect/>
          </a:stretch>
        </p:blipFill>
        <p:spPr bwMode="auto">
          <a:xfrm>
            <a:off x="97974" y="217920"/>
            <a:ext cx="2362200" cy="591614"/>
          </a:xfrm>
          <a:prstGeom prst="rect">
            <a:avLst/>
          </a:prstGeom>
          <a:noFill/>
          <a:ln w="9525">
            <a:noFill/>
            <a:miter lim="800000"/>
            <a:headEnd/>
            <a:tailEnd/>
          </a:ln>
          <a:effectLst/>
        </p:spPr>
      </p:pic>
      <p:sp>
        <p:nvSpPr>
          <p:cNvPr id="12" name="Rectangle 11"/>
          <p:cNvSpPr/>
          <p:nvPr/>
        </p:nvSpPr>
        <p:spPr>
          <a:xfrm>
            <a:off x="326248" y="1040642"/>
            <a:ext cx="8422952"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(a) June DP for Q1 and (b) Top Line of Q2 with 50% Growth</a:t>
            </a:r>
          </a:p>
        </p:txBody>
      </p:sp>
      <p:sp>
        <p:nvSpPr>
          <p:cNvPr id="3" name="TextBox 2">
            <a:extLst>
              <a:ext uri="{FF2B5EF4-FFF2-40B4-BE49-F238E27FC236}">
                <a16:creationId xmlns:a16="http://schemas.microsoft.com/office/drawing/2014/main" id="{C4CD0B26-E761-4E27-B7E6-3627390093EE}"/>
              </a:ext>
            </a:extLst>
          </p:cNvPr>
          <p:cNvSpPr txBox="1"/>
          <p:nvPr/>
        </p:nvSpPr>
        <p:spPr>
          <a:xfrm>
            <a:off x="2635624" y="295831"/>
            <a:ext cx="5565754" cy="461665"/>
          </a:xfrm>
          <a:prstGeom prst="rect">
            <a:avLst/>
          </a:prstGeom>
          <a:noFill/>
        </p:spPr>
        <p:txBody>
          <a:bodyPr wrap="none" rtlCol="0">
            <a:spAutoFit/>
          </a:bodyPr>
          <a:lstStyle/>
          <a:p>
            <a:r>
              <a:rPr lang="en-US" sz="2400" b="1" dirty="0"/>
              <a:t>Agenda/ Issues to be addressed in the CFT</a:t>
            </a:r>
          </a:p>
        </p:txBody>
      </p:sp>
      <p:sp>
        <p:nvSpPr>
          <p:cNvPr id="14" name="Rectangle 13">
            <a:extLst>
              <a:ext uri="{FF2B5EF4-FFF2-40B4-BE49-F238E27FC236}">
                <a16:creationId xmlns:a16="http://schemas.microsoft.com/office/drawing/2014/main" id="{995F92A7-60F4-4105-9168-F9608337D2BF}"/>
              </a:ext>
            </a:extLst>
          </p:cNvPr>
          <p:cNvSpPr/>
          <p:nvPr/>
        </p:nvSpPr>
        <p:spPr>
          <a:xfrm>
            <a:off x="353140" y="1874359"/>
            <a:ext cx="8422952"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Order Book/Competitive Opportunity of 73000 MT – How to Optimize ? </a:t>
            </a:r>
          </a:p>
        </p:txBody>
      </p:sp>
      <p:sp>
        <p:nvSpPr>
          <p:cNvPr id="15" name="Rectangle 14">
            <a:extLst>
              <a:ext uri="{FF2B5EF4-FFF2-40B4-BE49-F238E27FC236}">
                <a16:creationId xmlns:a16="http://schemas.microsoft.com/office/drawing/2014/main" id="{32DEC23F-E968-4B6F-B1F9-78FE51E6DC34}"/>
              </a:ext>
            </a:extLst>
          </p:cNvPr>
          <p:cNvSpPr/>
          <p:nvPr/>
        </p:nvSpPr>
        <p:spPr>
          <a:xfrm>
            <a:off x="326248" y="2685640"/>
            <a:ext cx="8422952"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2"/>
                </a:solidFill>
                <a:latin typeface="Calibri" pitchFamily="34" charset="0"/>
              </a:rPr>
              <a:t>Replacement of Loss Making Orders (Rs. 20 Cr)/Harness Marketing Cost @ 21/Kg</a:t>
            </a:r>
          </a:p>
        </p:txBody>
      </p:sp>
      <p:sp>
        <p:nvSpPr>
          <p:cNvPr id="16" name="Rectangle 15">
            <a:extLst>
              <a:ext uri="{FF2B5EF4-FFF2-40B4-BE49-F238E27FC236}">
                <a16:creationId xmlns:a16="http://schemas.microsoft.com/office/drawing/2014/main" id="{BE8FE38D-2A73-440E-8EB5-6366020C6CE5}"/>
              </a:ext>
            </a:extLst>
          </p:cNvPr>
          <p:cNvSpPr/>
          <p:nvPr/>
        </p:nvSpPr>
        <p:spPr>
          <a:xfrm>
            <a:off x="397960" y="3452147"/>
            <a:ext cx="8422952"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Reduction in COPQ/Avoidable Cost by 40 Crores (Current Cost : 140 Crores)</a:t>
            </a:r>
          </a:p>
        </p:txBody>
      </p:sp>
      <p:sp>
        <p:nvSpPr>
          <p:cNvPr id="17" name="Rectangle 16">
            <a:extLst>
              <a:ext uri="{FF2B5EF4-FFF2-40B4-BE49-F238E27FC236}">
                <a16:creationId xmlns:a16="http://schemas.microsoft.com/office/drawing/2014/main" id="{C422B90B-1010-4A77-8AAC-2DBD5F7DD6BA}"/>
              </a:ext>
            </a:extLst>
          </p:cNvPr>
          <p:cNvSpPr/>
          <p:nvPr/>
        </p:nvSpPr>
        <p:spPr>
          <a:xfrm>
            <a:off x="397959" y="4232075"/>
            <a:ext cx="8422952"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Improvement in Conversion Cost (Current Higher Cost: 60 crores)</a:t>
            </a:r>
          </a:p>
        </p:txBody>
      </p:sp>
    </p:spTree>
    <p:extLst>
      <p:ext uri="{BB962C8B-B14F-4D97-AF65-F5344CB8AC3E}">
        <p14:creationId xmlns:p14="http://schemas.microsoft.com/office/powerpoint/2010/main" val="103208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38574"/>
            <a:ext cx="9066623" cy="571504"/>
          </a:xfrm>
          <a:prstGeom prst="rect">
            <a:avLst/>
          </a:prstGeom>
        </p:spPr>
        <p:txBody>
          <a:bodyPr/>
          <a:lstStyle/>
          <a:p>
            <a:pPr lvl="0">
              <a:spcBef>
                <a:spcPct val="0"/>
              </a:spcBef>
              <a:defRPr/>
            </a:pPr>
            <a:r>
              <a:rPr lang="en-IN" b="1" dirty="0">
                <a:solidFill>
                  <a:schemeClr val="tx2"/>
                </a:solidFill>
              </a:rPr>
              <a:t>Top Line Hurting Point – Significant Buyers having no Business with Trident and Welspun but huge Export from India (ROW)</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353392070"/>
              </p:ext>
            </p:extLst>
          </p:nvPr>
        </p:nvGraphicFramePr>
        <p:xfrm>
          <a:off x="718455" y="881746"/>
          <a:ext cx="7620001" cy="4071255"/>
        </p:xfrm>
        <a:graphic>
          <a:graphicData uri="http://schemas.openxmlformats.org/drawingml/2006/table">
            <a:tbl>
              <a:tblPr/>
              <a:tblGrid>
                <a:gridCol w="3328930">
                  <a:extLst>
                    <a:ext uri="{9D8B030D-6E8A-4147-A177-3AD203B41FA5}">
                      <a16:colId xmlns:a16="http://schemas.microsoft.com/office/drawing/2014/main" val="20000"/>
                    </a:ext>
                  </a:extLst>
                </a:gridCol>
                <a:gridCol w="1985179">
                  <a:extLst>
                    <a:ext uri="{9D8B030D-6E8A-4147-A177-3AD203B41FA5}">
                      <a16:colId xmlns:a16="http://schemas.microsoft.com/office/drawing/2014/main" val="20001"/>
                    </a:ext>
                  </a:extLst>
                </a:gridCol>
                <a:gridCol w="2305892">
                  <a:extLst>
                    <a:ext uri="{9D8B030D-6E8A-4147-A177-3AD203B41FA5}">
                      <a16:colId xmlns:a16="http://schemas.microsoft.com/office/drawing/2014/main" val="20002"/>
                    </a:ext>
                  </a:extLst>
                </a:gridCol>
              </a:tblGrid>
              <a:tr h="225584">
                <a:tc>
                  <a:txBody>
                    <a:bodyPr/>
                    <a:lstStyle/>
                    <a:p>
                      <a:pPr algn="ctr" fontAlgn="ctr"/>
                      <a:r>
                        <a:rPr lang="en-US" sz="1200" b="1" i="0" u="none" strike="noStrike">
                          <a:solidFill>
                            <a:srgbClr val="FFFFFF"/>
                          </a:solidFill>
                          <a:latin typeface="Calibri Light"/>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Amount(Cr)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Equivalent (MT)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25584">
                <a:tc>
                  <a:txBody>
                    <a:bodyPr/>
                    <a:lstStyle/>
                    <a:p>
                      <a:pPr algn="ctr" fontAlgn="ctr"/>
                      <a:r>
                        <a:rPr lang="en-US" sz="1200" b="0" i="0" u="none" strike="noStrike" dirty="0">
                          <a:solidFill>
                            <a:srgbClr val="000000"/>
                          </a:solidFill>
                          <a:highlight>
                            <a:srgbClr val="00FF00"/>
                          </a:highlight>
                          <a:latin typeface="Calibri Light"/>
                        </a:rPr>
                        <a:t>SHOPRITE CHECKERS (PTY)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730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5584">
                <a:tc>
                  <a:txBody>
                    <a:bodyPr/>
                    <a:lstStyle/>
                    <a:p>
                      <a:pPr algn="ctr" fontAlgn="ctr"/>
                      <a:r>
                        <a:rPr lang="en-US" sz="1200" b="0" i="0" u="none" strike="noStrike" dirty="0">
                          <a:solidFill>
                            <a:srgbClr val="000000"/>
                          </a:solidFill>
                          <a:highlight>
                            <a:srgbClr val="00FF00"/>
                          </a:highlight>
                          <a:latin typeface="Calibri Light"/>
                        </a:rPr>
                        <a:t>MR PRICE  HOME, A DIVISION OF MR. 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525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5584">
                <a:tc>
                  <a:txBody>
                    <a:bodyPr/>
                    <a:lstStyle/>
                    <a:p>
                      <a:pPr algn="ctr" fontAlgn="ctr"/>
                      <a:r>
                        <a:rPr lang="en-US" sz="1200" b="0" i="0" u="none" strike="noStrike" dirty="0">
                          <a:solidFill>
                            <a:srgbClr val="000000"/>
                          </a:solidFill>
                          <a:highlight>
                            <a:srgbClr val="00FF00"/>
                          </a:highlight>
                          <a:latin typeface="Calibri Light"/>
                        </a:rPr>
                        <a:t>TEX TREND ASIA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16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406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5584">
                <a:tc>
                  <a:txBody>
                    <a:bodyPr/>
                    <a:lstStyle/>
                    <a:p>
                      <a:pPr algn="ctr" fontAlgn="ctr"/>
                      <a:r>
                        <a:rPr lang="en-US" sz="1200" b="0" i="0" u="none" strike="noStrike">
                          <a:solidFill>
                            <a:srgbClr val="000000"/>
                          </a:solidFill>
                          <a:highlight>
                            <a:srgbClr val="00FF00"/>
                          </a:highlight>
                          <a:latin typeface="Calibri Light"/>
                        </a:rPr>
                        <a:t>MITTAL AUSTRALIA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296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5584">
                <a:tc>
                  <a:txBody>
                    <a:bodyPr/>
                    <a:lstStyle/>
                    <a:p>
                      <a:pPr algn="ctr" fontAlgn="ctr"/>
                      <a:r>
                        <a:rPr lang="en-US" sz="1200" b="0" i="0" u="none" strike="noStrike">
                          <a:solidFill>
                            <a:srgbClr val="000000"/>
                          </a:solidFill>
                          <a:latin typeface="Calibri Light"/>
                        </a:rPr>
                        <a:t>ATLAS HOME LINENS TRADING L,L,C,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268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5584">
                <a:tc>
                  <a:txBody>
                    <a:bodyPr/>
                    <a:lstStyle/>
                    <a:p>
                      <a:pPr algn="ctr" fontAlgn="ctr"/>
                      <a:r>
                        <a:rPr lang="en-US" sz="1200" b="0" i="0" u="none" strike="noStrike" dirty="0">
                          <a:solidFill>
                            <a:srgbClr val="000000"/>
                          </a:solidFill>
                          <a:latin typeface="Calibri Light"/>
                        </a:rPr>
                        <a:t>RYOHIN KEIKAKU CO.,LTD,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267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5584">
                <a:tc>
                  <a:txBody>
                    <a:bodyPr/>
                    <a:lstStyle/>
                    <a:p>
                      <a:pPr algn="ctr" fontAlgn="ctr"/>
                      <a:r>
                        <a:rPr lang="en-US" sz="1200" b="0" i="0" u="none" strike="noStrike" dirty="0">
                          <a:solidFill>
                            <a:srgbClr val="000000"/>
                          </a:solidFill>
                          <a:latin typeface="Calibri Light"/>
                        </a:rPr>
                        <a:t>RUKAIYA TRADING CO. LLC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266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5584">
                <a:tc>
                  <a:txBody>
                    <a:bodyPr/>
                    <a:lstStyle/>
                    <a:p>
                      <a:pPr algn="ctr" fontAlgn="ctr"/>
                      <a:r>
                        <a:rPr lang="it-IT" sz="1200" b="0" i="0" u="none" strike="noStrike">
                          <a:solidFill>
                            <a:srgbClr val="000000"/>
                          </a:solidFill>
                          <a:latin typeface="Calibri Light"/>
                        </a:rPr>
                        <a:t>AL JORI AL RAQIYAH TRADING 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10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5584">
                <a:tc>
                  <a:txBody>
                    <a:bodyPr/>
                    <a:lstStyle/>
                    <a:p>
                      <a:pPr algn="ctr" fontAlgn="ctr"/>
                      <a:r>
                        <a:rPr lang="en-US" sz="1200" b="0" i="0" u="none" strike="noStrike">
                          <a:solidFill>
                            <a:srgbClr val="000000"/>
                          </a:solidFill>
                          <a:latin typeface="Calibri Light"/>
                        </a:rPr>
                        <a:t>SHUFERSAL LTD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251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5584">
                <a:tc>
                  <a:txBody>
                    <a:bodyPr/>
                    <a:lstStyle/>
                    <a:p>
                      <a:pPr algn="ctr" fontAlgn="ctr"/>
                      <a:r>
                        <a:rPr lang="en-US" sz="1200" b="0" i="0" u="none" strike="noStrike">
                          <a:solidFill>
                            <a:srgbClr val="000000"/>
                          </a:solidFill>
                          <a:latin typeface="Calibri Light"/>
                        </a:rPr>
                        <a:t>FOX  WIZEL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5584">
                <a:tc>
                  <a:txBody>
                    <a:bodyPr/>
                    <a:lstStyle/>
                    <a:p>
                      <a:pPr algn="ctr" fontAlgn="ctr"/>
                      <a:r>
                        <a:rPr lang="en-US" sz="1200" b="0" i="0" u="none" strike="noStrike">
                          <a:solidFill>
                            <a:srgbClr val="000000"/>
                          </a:solidFill>
                          <a:latin typeface="Calibri Light"/>
                        </a:rPr>
                        <a:t>OR-SUN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196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5584">
                <a:tc>
                  <a:txBody>
                    <a:bodyPr/>
                    <a:lstStyle/>
                    <a:p>
                      <a:pPr algn="ctr" fontAlgn="ctr"/>
                      <a:r>
                        <a:rPr lang="en-US" sz="1200" b="0" i="0" u="none" strike="noStrike">
                          <a:solidFill>
                            <a:srgbClr val="000000"/>
                          </a:solidFill>
                          <a:latin typeface="Calibri Light"/>
                        </a:rPr>
                        <a:t>KAD INTERNATIONAL (PTY)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172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5584">
                <a:tc>
                  <a:txBody>
                    <a:bodyPr/>
                    <a:lstStyle/>
                    <a:p>
                      <a:pPr algn="ctr" fontAlgn="ctr"/>
                      <a:r>
                        <a:rPr lang="en-US" sz="1200" b="0" i="0" u="none" strike="noStrike">
                          <a:solidFill>
                            <a:srgbClr val="000000"/>
                          </a:solidFill>
                          <a:latin typeface="Calibri Light"/>
                        </a:rPr>
                        <a:t>AL ITTIZAN TRADING CO L.L.C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157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5584">
                <a:tc>
                  <a:txBody>
                    <a:bodyPr/>
                    <a:lstStyle/>
                    <a:p>
                      <a:pPr algn="ctr" fontAlgn="ctr"/>
                      <a:r>
                        <a:rPr lang="en-US" sz="1200" b="0" i="0" u="none" strike="noStrike">
                          <a:solidFill>
                            <a:srgbClr val="000000"/>
                          </a:solidFill>
                          <a:latin typeface="Calibri Light"/>
                        </a:rPr>
                        <a:t>URBAN OUTFITTERS INC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5584">
                <a:tc>
                  <a:txBody>
                    <a:bodyPr/>
                    <a:lstStyle/>
                    <a:p>
                      <a:pPr algn="ctr" fontAlgn="ctr"/>
                      <a:r>
                        <a:rPr lang="en-US" sz="1200" b="0" i="0" u="none" strike="noStrike">
                          <a:solidFill>
                            <a:srgbClr val="000000"/>
                          </a:solidFill>
                          <a:latin typeface="Calibri Light"/>
                        </a:rPr>
                        <a:t>AL TAMAYUZ TRADING FZE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145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5584">
                <a:tc>
                  <a:txBody>
                    <a:bodyPr/>
                    <a:lstStyle/>
                    <a:p>
                      <a:pPr algn="ctr" fontAlgn="ctr"/>
                      <a:r>
                        <a:rPr lang="en-US" sz="1200" b="0" i="0" u="none" strike="noStrike">
                          <a:solidFill>
                            <a:srgbClr val="000000"/>
                          </a:solidFill>
                          <a:latin typeface="Calibri Light"/>
                        </a:rPr>
                        <a:t>ITOCHU CORPORATION TOKLI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141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6327">
                <a:tc>
                  <a:txBody>
                    <a:bodyPr/>
                    <a:lstStyle/>
                    <a:p>
                      <a:pPr algn="ctr" fontAlgn="ctr"/>
                      <a:r>
                        <a:rPr lang="en-US" sz="1200" b="1" i="0" u="none" strike="noStrike">
                          <a:solidFill>
                            <a:srgbClr val="000000"/>
                          </a:solidFill>
                          <a:latin typeface="Calibri Light"/>
                        </a:rPr>
                        <a:t>ROW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latin typeface="Calibri Light"/>
                        </a:rPr>
                        <a:t>                        178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4,456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38574"/>
            <a:ext cx="9066623" cy="571504"/>
          </a:xfrm>
          <a:prstGeom prst="rect">
            <a:avLst/>
          </a:prstGeom>
        </p:spPr>
        <p:txBody>
          <a:bodyPr/>
          <a:lstStyle/>
          <a:p>
            <a:pPr lvl="0">
              <a:spcBef>
                <a:spcPct val="0"/>
              </a:spcBef>
              <a:defRPr/>
            </a:pPr>
            <a:r>
              <a:rPr lang="en-IN" b="1" dirty="0">
                <a:solidFill>
                  <a:schemeClr val="tx2"/>
                </a:solidFill>
              </a:rPr>
              <a:t>Top Line Hurting Point – Significant Buyers having no Business with Trident and Welspun but huge Export from India (Europe)</a:t>
            </a:r>
            <a:endParaRPr kumimoji="0" lang="en-IN" sz="24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1319935900"/>
              </p:ext>
            </p:extLst>
          </p:nvPr>
        </p:nvGraphicFramePr>
        <p:xfrm>
          <a:off x="696686" y="827319"/>
          <a:ext cx="7739742" cy="4158343"/>
        </p:xfrm>
        <a:graphic>
          <a:graphicData uri="http://schemas.openxmlformats.org/drawingml/2006/table">
            <a:tbl>
              <a:tblPr/>
              <a:tblGrid>
                <a:gridCol w="3381241">
                  <a:extLst>
                    <a:ext uri="{9D8B030D-6E8A-4147-A177-3AD203B41FA5}">
                      <a16:colId xmlns:a16="http://schemas.microsoft.com/office/drawing/2014/main" val="20000"/>
                    </a:ext>
                  </a:extLst>
                </a:gridCol>
                <a:gridCol w="2016374">
                  <a:extLst>
                    <a:ext uri="{9D8B030D-6E8A-4147-A177-3AD203B41FA5}">
                      <a16:colId xmlns:a16="http://schemas.microsoft.com/office/drawing/2014/main" val="20001"/>
                    </a:ext>
                  </a:extLst>
                </a:gridCol>
                <a:gridCol w="2342127">
                  <a:extLst>
                    <a:ext uri="{9D8B030D-6E8A-4147-A177-3AD203B41FA5}">
                      <a16:colId xmlns:a16="http://schemas.microsoft.com/office/drawing/2014/main" val="20002"/>
                    </a:ext>
                  </a:extLst>
                </a:gridCol>
              </a:tblGrid>
              <a:tr h="218313">
                <a:tc>
                  <a:txBody>
                    <a:bodyPr/>
                    <a:lstStyle/>
                    <a:p>
                      <a:pPr algn="ctr" fontAlgn="ctr"/>
                      <a:r>
                        <a:rPr lang="en-US" sz="1200" b="1" i="0" u="none" strike="noStrike">
                          <a:solidFill>
                            <a:srgbClr val="FFFFFF"/>
                          </a:solidFill>
                          <a:latin typeface="Calibri Light"/>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Amount(Cr)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Equivalent (MT)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18313">
                <a:tc>
                  <a:txBody>
                    <a:bodyPr/>
                    <a:lstStyle/>
                    <a:p>
                      <a:pPr algn="ctr" fontAlgn="ctr"/>
                      <a:r>
                        <a:rPr lang="en-US" sz="1200" b="0" i="0" u="none" strike="noStrike" dirty="0">
                          <a:solidFill>
                            <a:srgbClr val="000000"/>
                          </a:solidFill>
                          <a:highlight>
                            <a:srgbClr val="00FF00"/>
                          </a:highlight>
                          <a:latin typeface="Calibri Light"/>
                        </a:rPr>
                        <a:t>OWIM GMBH AND CO KG,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621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8313">
                <a:tc>
                  <a:txBody>
                    <a:bodyPr/>
                    <a:lstStyle/>
                    <a:p>
                      <a:pPr algn="ctr" fontAlgn="ctr"/>
                      <a:r>
                        <a:rPr lang="en-US" sz="1200" b="0" i="0" u="none" strike="noStrike">
                          <a:solidFill>
                            <a:srgbClr val="000000"/>
                          </a:solidFill>
                          <a:highlight>
                            <a:srgbClr val="00FF00"/>
                          </a:highlight>
                          <a:latin typeface="Calibri Light"/>
                        </a:rPr>
                        <a:t>KONIMPEX B.V.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17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417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8313">
                <a:tc>
                  <a:txBody>
                    <a:bodyPr/>
                    <a:lstStyle/>
                    <a:p>
                      <a:pPr algn="ctr" fontAlgn="ctr"/>
                      <a:r>
                        <a:rPr lang="en-US" sz="1200" b="0" i="0" u="none" strike="noStrike">
                          <a:solidFill>
                            <a:srgbClr val="000000"/>
                          </a:solidFill>
                          <a:latin typeface="Calibri Light"/>
                        </a:rPr>
                        <a:t>BEIRHOLMS VAEVERIER 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325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8313">
                <a:tc>
                  <a:txBody>
                    <a:bodyPr/>
                    <a:lstStyle/>
                    <a:p>
                      <a:pPr algn="ctr" fontAlgn="ctr"/>
                      <a:r>
                        <a:rPr lang="en-US" sz="1200" b="0" i="0" u="none" strike="noStrike">
                          <a:solidFill>
                            <a:srgbClr val="000000"/>
                          </a:solidFill>
                          <a:latin typeface="Calibri Light"/>
                        </a:rPr>
                        <a:t>ZEEMAN TEXTIELSUPERS B.V.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306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8313">
                <a:tc>
                  <a:txBody>
                    <a:bodyPr/>
                    <a:lstStyle/>
                    <a:p>
                      <a:pPr algn="ctr" fontAlgn="ctr"/>
                      <a:r>
                        <a:rPr lang="en-US" sz="1200" b="0" i="0" u="none" strike="noStrike">
                          <a:solidFill>
                            <a:srgbClr val="000000"/>
                          </a:solidFill>
                          <a:latin typeface="Calibri Light"/>
                        </a:rPr>
                        <a:t>SOCIETE GENERALE.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8313">
                <a:tc>
                  <a:txBody>
                    <a:bodyPr/>
                    <a:lstStyle/>
                    <a:p>
                      <a:pPr algn="ctr" fontAlgn="ctr"/>
                      <a:r>
                        <a:rPr lang="en-US" sz="1200" b="0" i="0" u="none" strike="noStrike">
                          <a:solidFill>
                            <a:srgbClr val="000000"/>
                          </a:solidFill>
                          <a:latin typeface="Calibri Light"/>
                        </a:rPr>
                        <a:t>CREADORE 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265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8313">
                <a:tc>
                  <a:txBody>
                    <a:bodyPr/>
                    <a:lstStyle/>
                    <a:p>
                      <a:pPr algn="ctr" fontAlgn="ctr"/>
                      <a:r>
                        <a:rPr lang="en-US" sz="1200" b="0" i="0" u="none" strike="noStrike">
                          <a:solidFill>
                            <a:srgbClr val="000000"/>
                          </a:solidFill>
                          <a:latin typeface="Calibri Light"/>
                        </a:rPr>
                        <a:t>MONOPRIX EXPLOITATION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263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8313">
                <a:tc>
                  <a:txBody>
                    <a:bodyPr/>
                    <a:lstStyle/>
                    <a:p>
                      <a:pPr algn="ctr" fontAlgn="ctr"/>
                      <a:r>
                        <a:rPr lang="de-DE" sz="1200" b="0" i="0" u="none" strike="noStrike">
                          <a:solidFill>
                            <a:srgbClr val="000000"/>
                          </a:solidFill>
                          <a:latin typeface="Calibri Light"/>
                        </a:rPr>
                        <a:t>KIK TEXTILEN UND NON FOOD GMBH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231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8313">
                <a:tc>
                  <a:txBody>
                    <a:bodyPr/>
                    <a:lstStyle/>
                    <a:p>
                      <a:pPr algn="ctr" fontAlgn="ctr"/>
                      <a:r>
                        <a:rPr lang="en-US" sz="1200" b="0" i="0" u="none" strike="noStrike">
                          <a:solidFill>
                            <a:srgbClr val="000000"/>
                          </a:solidFill>
                          <a:latin typeface="Calibri Light"/>
                        </a:rPr>
                        <a:t>FEDERATION  OF MIGROS CO-OPERATIVES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204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8313">
                <a:tc>
                  <a:txBody>
                    <a:bodyPr/>
                    <a:lstStyle/>
                    <a:p>
                      <a:pPr algn="ctr" fontAlgn="ctr"/>
                      <a:r>
                        <a:rPr lang="en-US" sz="1200" b="0" i="0" u="none" strike="noStrike">
                          <a:solidFill>
                            <a:srgbClr val="000000"/>
                          </a:solidFill>
                          <a:latin typeface="Calibri Light"/>
                        </a:rPr>
                        <a:t>MANOR AG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192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8313">
                <a:tc>
                  <a:txBody>
                    <a:bodyPr/>
                    <a:lstStyle/>
                    <a:p>
                      <a:pPr algn="ctr" fontAlgn="ctr"/>
                      <a:r>
                        <a:rPr lang="en-US" sz="1200" b="0" i="0" u="none" strike="noStrike">
                          <a:solidFill>
                            <a:srgbClr val="000000"/>
                          </a:solidFill>
                          <a:latin typeface="Calibri Light"/>
                        </a:rPr>
                        <a:t>PRIMARK LIMITED.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8313">
                <a:tc>
                  <a:txBody>
                    <a:bodyPr/>
                    <a:lstStyle/>
                    <a:p>
                      <a:pPr algn="ctr" fontAlgn="ctr"/>
                      <a:r>
                        <a:rPr lang="en-US" sz="1200" b="0" i="0" u="none" strike="noStrike">
                          <a:solidFill>
                            <a:srgbClr val="000000"/>
                          </a:solidFill>
                          <a:latin typeface="Calibri Light"/>
                        </a:rPr>
                        <a:t>SIPLEC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180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8313">
                <a:tc>
                  <a:txBody>
                    <a:bodyPr/>
                    <a:lstStyle/>
                    <a:p>
                      <a:pPr algn="ctr" fontAlgn="ctr"/>
                      <a:r>
                        <a:rPr lang="en-US" sz="1200" b="0" i="0" u="none" strike="noStrike">
                          <a:solidFill>
                            <a:srgbClr val="000000"/>
                          </a:solidFill>
                          <a:latin typeface="Calibri Light"/>
                        </a:rPr>
                        <a:t>JUMBO 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176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8313">
                <a:tc>
                  <a:txBody>
                    <a:bodyPr/>
                    <a:lstStyle/>
                    <a:p>
                      <a:pPr algn="ctr" fontAlgn="ctr"/>
                      <a:r>
                        <a:rPr lang="en-US" sz="1200" b="0" i="0" u="none" strike="noStrike">
                          <a:solidFill>
                            <a:srgbClr val="000000"/>
                          </a:solidFill>
                          <a:latin typeface="Calibri Light"/>
                        </a:rPr>
                        <a:t>WIBRA SUPERMARKT BV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163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8313">
                <a:tc>
                  <a:txBody>
                    <a:bodyPr/>
                    <a:lstStyle/>
                    <a:p>
                      <a:pPr algn="ctr" fontAlgn="ctr"/>
                      <a:r>
                        <a:rPr lang="en-US" sz="1200" b="0" i="0" u="none" strike="noStrike">
                          <a:solidFill>
                            <a:srgbClr val="000000"/>
                          </a:solidFill>
                          <a:latin typeface="Calibri Light"/>
                        </a:rPr>
                        <a:t>FLORINGO GMBH-FROTTIER FUR PROFIS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8313">
                <a:tc>
                  <a:txBody>
                    <a:bodyPr/>
                    <a:lstStyle/>
                    <a:p>
                      <a:pPr algn="ctr" fontAlgn="ctr"/>
                      <a:r>
                        <a:rPr lang="en-US" sz="1200" b="0" i="0" u="none" strike="noStrike">
                          <a:solidFill>
                            <a:srgbClr val="000000"/>
                          </a:solidFill>
                          <a:latin typeface="Calibri Light"/>
                        </a:rPr>
                        <a:t>OLLIE S BARGAIN OUTLET INC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144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8313">
                <a:tc>
                  <a:txBody>
                    <a:bodyPr/>
                    <a:lstStyle/>
                    <a:p>
                      <a:pPr algn="ctr" fontAlgn="ctr"/>
                      <a:r>
                        <a:rPr lang="en-US" sz="1200" b="0" i="0" u="none" strike="noStrike">
                          <a:solidFill>
                            <a:srgbClr val="000000"/>
                          </a:solidFill>
                          <a:latin typeface="Calibri Light"/>
                        </a:rPr>
                        <a:t>PEPCO POLAND SP.Z.O.O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131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709">
                <a:tc>
                  <a:txBody>
                    <a:bodyPr/>
                    <a:lstStyle/>
                    <a:p>
                      <a:pPr algn="ctr" fontAlgn="ctr"/>
                      <a:r>
                        <a:rPr lang="en-US" sz="1200" b="1" i="0" u="none" strike="noStrike">
                          <a:solidFill>
                            <a:srgbClr val="000000"/>
                          </a:solidFill>
                          <a:latin typeface="Calibri Light"/>
                        </a:rPr>
                        <a:t>Europe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latin typeface="Calibri Light"/>
                        </a:rPr>
                        <a:t>                        170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4,246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7" y="-38575"/>
            <a:ext cx="9066623" cy="680831"/>
          </a:xfrm>
          <a:prstGeom prst="rect">
            <a:avLst/>
          </a:prstGeom>
        </p:spPr>
        <p:txBody>
          <a:bodyPr/>
          <a:lstStyle/>
          <a:p>
            <a:pPr lvl="0">
              <a:spcBef>
                <a:spcPct val="0"/>
              </a:spcBef>
              <a:defRPr/>
            </a:pPr>
            <a:r>
              <a:rPr lang="en-IN" b="1" dirty="0">
                <a:solidFill>
                  <a:schemeClr val="tx2"/>
                </a:solidFill>
              </a:rPr>
              <a:t>Top Line Hurting Point – Significant Buyers having no Business with Trident and Welspun but huge Export from India (UK)</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550029887"/>
              </p:ext>
            </p:extLst>
          </p:nvPr>
        </p:nvGraphicFramePr>
        <p:xfrm>
          <a:off x="1197429" y="1132107"/>
          <a:ext cx="7043057" cy="2525482"/>
        </p:xfrm>
        <a:graphic>
          <a:graphicData uri="http://schemas.openxmlformats.org/drawingml/2006/table">
            <a:tbl>
              <a:tblPr/>
              <a:tblGrid>
                <a:gridCol w="3354386">
                  <a:extLst>
                    <a:ext uri="{9D8B030D-6E8A-4147-A177-3AD203B41FA5}">
                      <a16:colId xmlns:a16="http://schemas.microsoft.com/office/drawing/2014/main" val="20000"/>
                    </a:ext>
                  </a:extLst>
                </a:gridCol>
                <a:gridCol w="1506207">
                  <a:extLst>
                    <a:ext uri="{9D8B030D-6E8A-4147-A177-3AD203B41FA5}">
                      <a16:colId xmlns:a16="http://schemas.microsoft.com/office/drawing/2014/main" val="20001"/>
                    </a:ext>
                  </a:extLst>
                </a:gridCol>
                <a:gridCol w="2182464">
                  <a:extLst>
                    <a:ext uri="{9D8B030D-6E8A-4147-A177-3AD203B41FA5}">
                      <a16:colId xmlns:a16="http://schemas.microsoft.com/office/drawing/2014/main" val="20002"/>
                    </a:ext>
                  </a:extLst>
                </a:gridCol>
              </a:tblGrid>
              <a:tr h="417599">
                <a:tc>
                  <a:txBody>
                    <a:bodyPr/>
                    <a:lstStyle/>
                    <a:p>
                      <a:pPr algn="ctr" fontAlgn="ctr"/>
                      <a:r>
                        <a:rPr lang="en-US" sz="1200" b="1" i="0" u="none" strike="noStrike" dirty="0">
                          <a:solidFill>
                            <a:srgbClr val="FFFFFF"/>
                          </a:solidFill>
                          <a:latin typeface="Calibri Light"/>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Amount(Cr)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Equivalent (MT)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417599">
                <a:tc>
                  <a:txBody>
                    <a:bodyPr/>
                    <a:lstStyle/>
                    <a:p>
                      <a:pPr algn="ctr" fontAlgn="ctr"/>
                      <a:r>
                        <a:rPr lang="en-US" sz="1200" b="0" i="0" u="none" strike="noStrike" dirty="0">
                          <a:solidFill>
                            <a:srgbClr val="000000"/>
                          </a:solidFill>
                          <a:highlight>
                            <a:srgbClr val="00FF00"/>
                          </a:highlight>
                          <a:latin typeface="Calibri Light"/>
                        </a:rPr>
                        <a:t>PRIMARK STORES LIMITED.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319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7599">
                <a:tc>
                  <a:txBody>
                    <a:bodyPr/>
                    <a:lstStyle/>
                    <a:p>
                      <a:pPr algn="ctr" fontAlgn="ctr"/>
                      <a:r>
                        <a:rPr lang="en-US" sz="1200" b="0" i="0" u="none" strike="noStrike">
                          <a:solidFill>
                            <a:srgbClr val="000000"/>
                          </a:solidFill>
                          <a:highlight>
                            <a:srgbClr val="00FF00"/>
                          </a:highlight>
                          <a:latin typeface="Calibri Light"/>
                        </a:rPr>
                        <a:t>B &amp; M RETAIL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296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7599">
                <a:tc>
                  <a:txBody>
                    <a:bodyPr/>
                    <a:lstStyle/>
                    <a:p>
                      <a:pPr algn="ctr" fontAlgn="ctr"/>
                      <a:r>
                        <a:rPr lang="en-US" sz="1200" b="0" i="0" u="none" strike="noStrike">
                          <a:solidFill>
                            <a:srgbClr val="000000"/>
                          </a:solidFill>
                          <a:latin typeface="Calibri Light"/>
                        </a:rPr>
                        <a:t>T.J . MORRIS LTD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7599">
                <a:tc>
                  <a:txBody>
                    <a:bodyPr/>
                    <a:lstStyle/>
                    <a:p>
                      <a:pPr algn="ctr" fontAlgn="ctr"/>
                      <a:r>
                        <a:rPr lang="en-US" sz="1200" b="0" i="0" u="none" strike="noStrike">
                          <a:solidFill>
                            <a:srgbClr val="000000"/>
                          </a:solidFill>
                          <a:latin typeface="Calibri Light"/>
                        </a:rPr>
                        <a:t>EASTERN COUNTIES LAUNDRIES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                                       133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7487">
                <a:tc>
                  <a:txBody>
                    <a:bodyPr/>
                    <a:lstStyle/>
                    <a:p>
                      <a:pPr algn="ctr" fontAlgn="ctr"/>
                      <a:r>
                        <a:rPr lang="en-US" sz="1200" b="1" i="0" u="none" strike="noStrike">
                          <a:solidFill>
                            <a:srgbClr val="000000"/>
                          </a:solidFill>
                          <a:latin typeface="Calibri Light"/>
                        </a:rPr>
                        <a:t>UK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latin typeface="Calibri Light"/>
                        </a:rPr>
                        <a:t>                    36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                              902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392842" y="875549"/>
            <a:ext cx="8373614" cy="1270000"/>
            <a:chOff x="392842" y="2039428"/>
            <a:chExt cx="8373614" cy="1098000"/>
          </a:xfrm>
        </p:grpSpPr>
        <p:pic>
          <p:nvPicPr>
            <p:cNvPr id="28" name="Picture 27">
              <a:extLst>
                <a:ext uri="{FF2B5EF4-FFF2-40B4-BE49-F238E27FC236}">
                  <a16:creationId xmlns:a16="http://schemas.microsoft.com/office/drawing/2014/main" id="{525B43C7-7575-4BEA-82AC-2F38125C0824}"/>
                </a:ext>
              </a:extLst>
            </p:cNvPr>
            <p:cNvPicPr>
              <a:picLocks/>
            </p:cNvPicPr>
            <p:nvPr/>
          </p:nvPicPr>
          <p:blipFill>
            <a:blip r:embed="rId3" cstate="print"/>
            <a:stretch>
              <a:fillRect/>
            </a:stretch>
          </p:blipFill>
          <p:spPr>
            <a:xfrm>
              <a:off x="392842" y="2039428"/>
              <a:ext cx="1852339" cy="1098000"/>
            </a:xfrm>
            <a:prstGeom prst="rect">
              <a:avLst/>
            </a:prstGeom>
          </p:spPr>
        </p:pic>
        <p:pic>
          <p:nvPicPr>
            <p:cNvPr id="29" name="Picture 28">
              <a:extLst>
                <a:ext uri="{FF2B5EF4-FFF2-40B4-BE49-F238E27FC236}">
                  <a16:creationId xmlns:a16="http://schemas.microsoft.com/office/drawing/2014/main" id="{4A8AA611-2E0C-4A50-8505-D094697BD42D}"/>
                </a:ext>
              </a:extLst>
            </p:cNvPr>
            <p:cNvPicPr>
              <a:picLocks/>
            </p:cNvPicPr>
            <p:nvPr/>
          </p:nvPicPr>
          <p:blipFill>
            <a:blip r:embed="rId4" cstate="print"/>
            <a:stretch>
              <a:fillRect/>
            </a:stretch>
          </p:blipFill>
          <p:spPr>
            <a:xfrm>
              <a:off x="2228121" y="2039428"/>
              <a:ext cx="1795168" cy="1098000"/>
            </a:xfrm>
            <a:prstGeom prst="rect">
              <a:avLst/>
            </a:prstGeom>
          </p:spPr>
        </p:pic>
        <p:pic>
          <p:nvPicPr>
            <p:cNvPr id="30" name="Picture 29">
              <a:extLst>
                <a:ext uri="{FF2B5EF4-FFF2-40B4-BE49-F238E27FC236}">
                  <a16:creationId xmlns:a16="http://schemas.microsoft.com/office/drawing/2014/main" id="{9FB9732F-A69C-4546-A916-5602BA919C38}"/>
                </a:ext>
              </a:extLst>
            </p:cNvPr>
            <p:cNvPicPr>
              <a:picLocks/>
            </p:cNvPicPr>
            <p:nvPr/>
          </p:nvPicPr>
          <p:blipFill>
            <a:blip r:embed="rId5" cstate="print"/>
            <a:stretch>
              <a:fillRect/>
            </a:stretch>
          </p:blipFill>
          <p:spPr>
            <a:xfrm>
              <a:off x="4012343" y="2039428"/>
              <a:ext cx="1996499" cy="1098000"/>
            </a:xfrm>
            <a:prstGeom prst="rect">
              <a:avLst/>
            </a:prstGeom>
          </p:spPr>
        </p:pic>
        <p:pic>
          <p:nvPicPr>
            <p:cNvPr id="31" name="Picture 2"/>
            <p:cNvPicPr>
              <a:picLocks noChangeArrowheads="1"/>
            </p:cNvPicPr>
            <p:nvPr/>
          </p:nvPicPr>
          <p:blipFill>
            <a:blip r:embed="rId6" cstate="print"/>
            <a:srcRect l="11598" t="28414" r="21651" b="24717"/>
            <a:stretch>
              <a:fillRect/>
            </a:stretch>
          </p:blipFill>
          <p:spPr bwMode="auto">
            <a:xfrm>
              <a:off x="6084456" y="2039428"/>
              <a:ext cx="2682000" cy="1098000"/>
            </a:xfrm>
            <a:prstGeom prst="rect">
              <a:avLst/>
            </a:prstGeom>
            <a:noFill/>
            <a:ln w="9525">
              <a:noFill/>
              <a:miter lim="800000"/>
              <a:headEnd/>
              <a:tailEnd/>
            </a:ln>
            <a:effectLst/>
          </p:spPr>
        </p:pic>
      </p:grp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18" name="Title 7"/>
          <p:cNvSpPr txBox="1">
            <a:spLocks/>
          </p:cNvSpPr>
          <p:nvPr/>
        </p:nvSpPr>
        <p:spPr>
          <a:xfrm>
            <a:off x="388094" y="2449289"/>
            <a:ext cx="8346042" cy="1469570"/>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0"/>
              </a:spcBef>
              <a:defRPr/>
            </a:pPr>
            <a:r>
              <a:rPr lang="en-IN" sz="4000" b="1" dirty="0">
                <a:solidFill>
                  <a:schemeClr val="tx2"/>
                </a:solidFill>
                <a:latin typeface="Calibri" pitchFamily="34" charset="0"/>
              </a:rPr>
              <a:t>Bottom Line</a:t>
            </a:r>
          </a:p>
          <a:p>
            <a:pPr algn="ctr">
              <a:lnSpc>
                <a:spcPct val="80000"/>
              </a:lnSpc>
              <a:spcBef>
                <a:spcPct val="0"/>
              </a:spcBef>
              <a:defRPr/>
            </a:pPr>
            <a:endParaRPr lang="en-IN" sz="3200" dirty="0">
              <a:solidFill>
                <a:schemeClr val="tx2"/>
              </a:solidFill>
              <a:latin typeface="Calibri" pitchFamily="34" charset="0"/>
            </a:endParaRPr>
          </a:p>
        </p:txBody>
      </p:sp>
      <p:sp>
        <p:nvSpPr>
          <p:cNvPr id="20" name="Title 7"/>
          <p:cNvSpPr txBox="1">
            <a:spLocks/>
          </p:cNvSpPr>
          <p:nvPr/>
        </p:nvSpPr>
        <p:spPr>
          <a:xfrm>
            <a:off x="279400" y="27939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2" name="Straight Connector 21"/>
          <p:cNvCxnSpPr/>
          <p:nvPr/>
        </p:nvCxnSpPr>
        <p:spPr>
          <a:xfrm flipV="1">
            <a:off x="2514600" y="635335"/>
            <a:ext cx="6234600" cy="1479"/>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pic>
        <p:nvPicPr>
          <p:cNvPr id="23" name="Picture 1"/>
          <p:cNvPicPr>
            <a:picLocks noChangeAspect="1" noChangeArrowheads="1"/>
          </p:cNvPicPr>
          <p:nvPr/>
        </p:nvPicPr>
        <p:blipFill>
          <a:blip r:embed="rId7" cstate="print"/>
          <a:srcRect/>
          <a:stretch>
            <a:fillRect/>
          </a:stretch>
        </p:blipFill>
        <p:spPr bwMode="auto">
          <a:xfrm>
            <a:off x="97974" y="217920"/>
            <a:ext cx="2362200" cy="591614"/>
          </a:xfrm>
          <a:prstGeom prst="rect">
            <a:avLst/>
          </a:prstGeom>
          <a:noFill/>
          <a:ln w="9525">
            <a:noFill/>
            <a:miter lim="800000"/>
            <a:headEnd/>
            <a:tailEnd/>
          </a:ln>
          <a:effectLst/>
        </p:spPr>
      </p:pic>
      <p:sp>
        <p:nvSpPr>
          <p:cNvPr id="12" name="Rectangle 11"/>
          <p:cNvSpPr/>
          <p:nvPr/>
        </p:nvSpPr>
        <p:spPr>
          <a:xfrm>
            <a:off x="1895072" y="4142427"/>
            <a:ext cx="5629744"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Trends &amp; Hurting Points</a:t>
            </a:r>
          </a:p>
        </p:txBody>
      </p:sp>
    </p:spTree>
    <p:extLst>
      <p:ext uri="{BB962C8B-B14F-4D97-AF65-F5344CB8AC3E}">
        <p14:creationId xmlns:p14="http://schemas.microsoft.com/office/powerpoint/2010/main" val="1768067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 y="15856"/>
            <a:ext cx="8969830" cy="571504"/>
          </a:xfrm>
          <a:prstGeom prst="rect">
            <a:avLst/>
          </a:prstGeom>
        </p:spPr>
        <p:txBody>
          <a:bodyPr/>
          <a:lstStyle/>
          <a:p>
            <a:pPr>
              <a:spcBef>
                <a:spcPct val="0"/>
              </a:spcBef>
              <a:defRPr/>
            </a:pPr>
            <a:r>
              <a:rPr lang="en-IN" sz="2000" b="1" dirty="0">
                <a:solidFill>
                  <a:schemeClr val="tx2"/>
                </a:solidFill>
              </a:rPr>
              <a:t>EBIDTA Range based upon Towel Dispatches (FY19)</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605440072"/>
              </p:ext>
            </p:extLst>
          </p:nvPr>
        </p:nvGraphicFramePr>
        <p:xfrm>
          <a:off x="185057" y="642258"/>
          <a:ext cx="8763000" cy="4397829"/>
        </p:xfrm>
        <a:graphic>
          <a:graphicData uri="http://schemas.openxmlformats.org/drawingml/2006/table">
            <a:tbl>
              <a:tblPr/>
              <a:tblGrid>
                <a:gridCol w="2322928">
                  <a:extLst>
                    <a:ext uri="{9D8B030D-6E8A-4147-A177-3AD203B41FA5}">
                      <a16:colId xmlns:a16="http://schemas.microsoft.com/office/drawing/2014/main" val="20000"/>
                    </a:ext>
                  </a:extLst>
                </a:gridCol>
                <a:gridCol w="1187047">
                  <a:extLst>
                    <a:ext uri="{9D8B030D-6E8A-4147-A177-3AD203B41FA5}">
                      <a16:colId xmlns:a16="http://schemas.microsoft.com/office/drawing/2014/main" val="20001"/>
                    </a:ext>
                  </a:extLst>
                </a:gridCol>
                <a:gridCol w="968740">
                  <a:extLst>
                    <a:ext uri="{9D8B030D-6E8A-4147-A177-3AD203B41FA5}">
                      <a16:colId xmlns:a16="http://schemas.microsoft.com/office/drawing/2014/main" val="20002"/>
                    </a:ext>
                  </a:extLst>
                </a:gridCol>
                <a:gridCol w="900519">
                  <a:extLst>
                    <a:ext uri="{9D8B030D-6E8A-4147-A177-3AD203B41FA5}">
                      <a16:colId xmlns:a16="http://schemas.microsoft.com/office/drawing/2014/main" val="20003"/>
                    </a:ext>
                  </a:extLst>
                </a:gridCol>
                <a:gridCol w="1064249">
                  <a:extLst>
                    <a:ext uri="{9D8B030D-6E8A-4147-A177-3AD203B41FA5}">
                      <a16:colId xmlns:a16="http://schemas.microsoft.com/office/drawing/2014/main" val="20004"/>
                    </a:ext>
                  </a:extLst>
                </a:gridCol>
                <a:gridCol w="1391711">
                  <a:extLst>
                    <a:ext uri="{9D8B030D-6E8A-4147-A177-3AD203B41FA5}">
                      <a16:colId xmlns:a16="http://schemas.microsoft.com/office/drawing/2014/main" val="20005"/>
                    </a:ext>
                  </a:extLst>
                </a:gridCol>
                <a:gridCol w="927806">
                  <a:extLst>
                    <a:ext uri="{9D8B030D-6E8A-4147-A177-3AD203B41FA5}">
                      <a16:colId xmlns:a16="http://schemas.microsoft.com/office/drawing/2014/main" val="20006"/>
                    </a:ext>
                  </a:extLst>
                </a:gridCol>
              </a:tblGrid>
              <a:tr h="459473">
                <a:tc>
                  <a:txBody>
                    <a:bodyPr/>
                    <a:lstStyle/>
                    <a:p>
                      <a:pPr algn="ctr" fontAlgn="ctr"/>
                      <a:r>
                        <a:rPr lang="en-US" sz="1100" b="1" i="0" u="none" strike="noStrike" dirty="0">
                          <a:solidFill>
                            <a:srgbClr val="FFFFFF"/>
                          </a:solidFill>
                          <a:latin typeface="Calibri Light"/>
                        </a:rPr>
                        <a:t>EBIDTA % Range</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US</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EU</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UK</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ROW</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Domestic</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Total</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437595">
                <a:tc>
                  <a:txBody>
                    <a:bodyPr/>
                    <a:lstStyle/>
                    <a:p>
                      <a:pPr algn="ctr" fontAlgn="ctr"/>
                      <a:r>
                        <a:rPr lang="en-US" sz="1050" b="0" i="0" u="none" strike="noStrike">
                          <a:solidFill>
                            <a:srgbClr val="000000"/>
                          </a:solidFill>
                          <a:latin typeface="Calibri Light"/>
                        </a:rPr>
                        <a:t>Less than 0%-Black Hole*</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FF0000"/>
                          </a:solidFill>
                          <a:latin typeface="Calibri Light"/>
                        </a:rPr>
                        <a:t>9%</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latin typeface="Calibri Light"/>
                        </a:rPr>
                        <a:t>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FF0000"/>
                          </a:solidFill>
                          <a:latin typeface="Calibri Light"/>
                        </a:rPr>
                        <a:t>15%</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7595">
                <a:tc>
                  <a:txBody>
                    <a:bodyPr/>
                    <a:lstStyle/>
                    <a:p>
                      <a:pPr algn="ctr" fontAlgn="ctr"/>
                      <a:r>
                        <a:rPr lang="en-US" sz="1050" b="0" i="0" u="none" strike="noStrike">
                          <a:solidFill>
                            <a:srgbClr val="000000"/>
                          </a:solidFill>
                          <a:latin typeface="Calibri Light"/>
                        </a:rPr>
                        <a:t>0% to 10% EBIDTA-Fodder</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35%</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8%</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2%</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42%</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7595">
                <a:tc>
                  <a:txBody>
                    <a:bodyPr/>
                    <a:lstStyle/>
                    <a:p>
                      <a:pPr algn="ctr" fontAlgn="ctr"/>
                      <a:r>
                        <a:rPr lang="en-US" sz="1050" b="0" i="0" u="none" strike="noStrike">
                          <a:solidFill>
                            <a:srgbClr val="000000"/>
                          </a:solidFill>
                          <a:latin typeface="Calibri Light"/>
                        </a:rPr>
                        <a:t>10% to 15% EBIDTA-Under Decision</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23%</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7%</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32%</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7595">
                <a:tc>
                  <a:txBody>
                    <a:bodyPr/>
                    <a:lstStyle/>
                    <a:p>
                      <a:pPr algn="ctr" fontAlgn="ctr"/>
                      <a:r>
                        <a:rPr lang="en-US" sz="1050" b="0" i="0" u="none" strike="noStrike" dirty="0">
                          <a:solidFill>
                            <a:srgbClr val="000000"/>
                          </a:solidFill>
                          <a:latin typeface="Calibri Light"/>
                        </a:rPr>
                        <a:t>&gt;15%</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7%</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latin typeface="Calibri Light"/>
                        </a:rPr>
                        <a:t>1%</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highlight>
                            <a:srgbClr val="00FF00"/>
                          </a:highlight>
                          <a:latin typeface="Calibri Light"/>
                        </a:rPr>
                        <a:t>10%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7595">
                <a:tc>
                  <a:txBody>
                    <a:bodyPr/>
                    <a:lstStyle/>
                    <a:p>
                      <a:pPr algn="ctr" fontAlgn="ctr"/>
                      <a:r>
                        <a:rPr lang="en-US" sz="1050" b="1" i="0" u="none" strike="noStrike">
                          <a:solidFill>
                            <a:srgbClr val="000000"/>
                          </a:solidFill>
                          <a:latin typeface="Calibri Light"/>
                        </a:rPr>
                        <a:t>Total</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67%</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24%</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2%</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5%</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3%</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latin typeface="Calibri Light"/>
                        </a:rPr>
                        <a:t>100%</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7595">
                <a:tc>
                  <a:txBody>
                    <a:bodyPr/>
                    <a:lstStyle/>
                    <a:p>
                      <a:pPr algn="ctr" fontAlgn="ctr"/>
                      <a:endParaRPr lang="en-US" sz="1050" b="0" i="0" u="none" strike="noStrike">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dirty="0">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dirty="0">
                        <a:solidFill>
                          <a:srgbClr val="000000"/>
                        </a:solidFill>
                        <a:latin typeface="Calibri Light"/>
                      </a:endParaRPr>
                    </a:p>
                  </a:txBody>
                  <a:tcPr marL="7121" marR="7121" marT="7121"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1312786">
                <a:tc>
                  <a:txBody>
                    <a:bodyPr/>
                    <a:lstStyle/>
                    <a:p>
                      <a:pPr algn="ctr" fontAlgn="ctr"/>
                      <a:r>
                        <a:rPr lang="en-US" sz="1050" b="1" i="0" u="none" strike="noStrike" dirty="0">
                          <a:solidFill>
                            <a:srgbClr val="000000"/>
                          </a:solidFill>
                          <a:latin typeface="Calibri Light"/>
                        </a:rPr>
                        <a:t>* Customers</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err="1">
                          <a:solidFill>
                            <a:srgbClr val="000000"/>
                          </a:solidFill>
                          <a:latin typeface="Calibri Light"/>
                        </a:rPr>
                        <a:t>Akatex</a:t>
                      </a:r>
                      <a:r>
                        <a:rPr lang="en-US" sz="1400" b="1" i="0" u="none" strike="noStrike" dirty="0">
                          <a:solidFill>
                            <a:srgbClr val="000000"/>
                          </a:solidFill>
                          <a:latin typeface="Calibri Light"/>
                        </a:rPr>
                        <a:t> Terra, </a:t>
                      </a:r>
                      <a:r>
                        <a:rPr lang="en-US" sz="1400" b="1" i="0" u="none" strike="noStrike" dirty="0" err="1">
                          <a:solidFill>
                            <a:srgbClr val="000000"/>
                          </a:solidFill>
                          <a:latin typeface="Calibri Light"/>
                        </a:rPr>
                        <a:t>Garnier-Thiebaut</a:t>
                      </a:r>
                      <a:r>
                        <a:rPr lang="en-US" sz="1400" b="1" i="0" u="none" strike="noStrike" dirty="0">
                          <a:solidFill>
                            <a:srgbClr val="000000"/>
                          </a:solidFill>
                          <a:latin typeface="Calibri Light"/>
                        </a:rPr>
                        <a:t>, Millwork Holding</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Auchan, Action, JYSK, </a:t>
                      </a:r>
                      <a:r>
                        <a:rPr lang="en-US" sz="1400" b="1" i="0" u="none" strike="noStrike" dirty="0" err="1">
                          <a:solidFill>
                            <a:srgbClr val="000000"/>
                          </a:solidFill>
                          <a:latin typeface="Calibri Light"/>
                        </a:rPr>
                        <a:t>Dychoff</a:t>
                      </a:r>
                      <a:endParaRPr lang="en-US" sz="1400" b="1" i="0" u="none" strike="noStrike" dirty="0">
                        <a:solidFill>
                          <a:srgbClr val="000000"/>
                        </a:solidFill>
                        <a:latin typeface="Calibri Light"/>
                      </a:endParaRP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John Lewis, Debenhams</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Light"/>
                        </a:rPr>
                        <a:t>Warehouse Ltd, Ackerman</a:t>
                      </a: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400" b="1" i="0" u="none" strike="noStrike" dirty="0">
                          <a:solidFill>
                            <a:srgbClr val="000000"/>
                          </a:solidFill>
                          <a:latin typeface="Calibri Light"/>
                        </a:rPr>
                        <a:t>Page Industries, Future </a:t>
                      </a:r>
                      <a:r>
                        <a:rPr lang="fr-FR" sz="1400" b="1" i="0" u="none" strike="noStrike" dirty="0" err="1">
                          <a:solidFill>
                            <a:srgbClr val="000000"/>
                          </a:solidFill>
                          <a:latin typeface="Calibri Light"/>
                        </a:rPr>
                        <a:t>Retail</a:t>
                      </a:r>
                      <a:r>
                        <a:rPr lang="fr-FR" sz="1400" b="1" i="0" u="none" strike="noStrike" dirty="0">
                          <a:solidFill>
                            <a:srgbClr val="000000"/>
                          </a:solidFill>
                          <a:latin typeface="Calibri Light"/>
                        </a:rPr>
                        <a:t>, Avenue </a:t>
                      </a:r>
                      <a:r>
                        <a:rPr lang="fr-FR" sz="1400" b="1" i="0" u="none" strike="noStrike" dirty="0" err="1">
                          <a:solidFill>
                            <a:srgbClr val="000000"/>
                          </a:solidFill>
                          <a:latin typeface="Calibri Light"/>
                        </a:rPr>
                        <a:t>Supermarts</a:t>
                      </a:r>
                      <a:endParaRPr lang="fr-FR" sz="1400" b="1" i="0" u="none" strike="noStrike" dirty="0">
                        <a:solidFill>
                          <a:srgbClr val="000000"/>
                        </a:solidFill>
                        <a:latin typeface="Calibri Light"/>
                      </a:endParaRPr>
                    </a:p>
                  </a:txBody>
                  <a:tcPr marL="7121" marR="7121" marT="71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050" b="0" i="0" u="none" strike="noStrike" dirty="0">
                        <a:solidFill>
                          <a:srgbClr val="000000"/>
                        </a:solidFill>
                        <a:latin typeface="Calibri Light"/>
                      </a:endParaRPr>
                    </a:p>
                  </a:txBody>
                  <a:tcPr marL="7121" marR="7121" marT="7121"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 y="15856"/>
            <a:ext cx="8969830" cy="571504"/>
          </a:xfrm>
          <a:prstGeom prst="rect">
            <a:avLst/>
          </a:prstGeom>
        </p:spPr>
        <p:txBody>
          <a:bodyPr/>
          <a:lstStyle/>
          <a:p>
            <a:pPr>
              <a:spcBef>
                <a:spcPct val="0"/>
              </a:spcBef>
              <a:defRPr/>
            </a:pPr>
            <a:r>
              <a:rPr lang="en-IN" b="1" noProof="0" dirty="0">
                <a:solidFill>
                  <a:schemeClr val="tx2"/>
                </a:solidFill>
              </a:rPr>
              <a:t>EBIDTA Loss – Black Hole Segment cum Buyer wise ( FY19 )</a:t>
            </a:r>
            <a:endParaRPr kumimoji="0" lang="en-IN" sz="24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8" name="Table 7"/>
          <p:cNvGraphicFramePr>
            <a:graphicFrameLocks noGrp="1"/>
          </p:cNvGraphicFramePr>
          <p:nvPr/>
        </p:nvGraphicFramePr>
        <p:xfrm>
          <a:off x="-1" y="326575"/>
          <a:ext cx="9144003" cy="4996539"/>
        </p:xfrm>
        <a:graphic>
          <a:graphicData uri="http://schemas.openxmlformats.org/drawingml/2006/table">
            <a:tbl>
              <a:tblPr/>
              <a:tblGrid>
                <a:gridCol w="1505878">
                  <a:extLst>
                    <a:ext uri="{9D8B030D-6E8A-4147-A177-3AD203B41FA5}">
                      <a16:colId xmlns:a16="http://schemas.microsoft.com/office/drawing/2014/main" val="20000"/>
                    </a:ext>
                  </a:extLst>
                </a:gridCol>
                <a:gridCol w="652367">
                  <a:extLst>
                    <a:ext uri="{9D8B030D-6E8A-4147-A177-3AD203B41FA5}">
                      <a16:colId xmlns:a16="http://schemas.microsoft.com/office/drawing/2014/main" val="20001"/>
                    </a:ext>
                  </a:extLst>
                </a:gridCol>
                <a:gridCol w="1299295">
                  <a:extLst>
                    <a:ext uri="{9D8B030D-6E8A-4147-A177-3AD203B41FA5}">
                      <a16:colId xmlns:a16="http://schemas.microsoft.com/office/drawing/2014/main" val="20002"/>
                    </a:ext>
                  </a:extLst>
                </a:gridCol>
                <a:gridCol w="652367">
                  <a:extLst>
                    <a:ext uri="{9D8B030D-6E8A-4147-A177-3AD203B41FA5}">
                      <a16:colId xmlns:a16="http://schemas.microsoft.com/office/drawing/2014/main" val="20003"/>
                    </a:ext>
                  </a:extLst>
                </a:gridCol>
                <a:gridCol w="1304733">
                  <a:extLst>
                    <a:ext uri="{9D8B030D-6E8A-4147-A177-3AD203B41FA5}">
                      <a16:colId xmlns:a16="http://schemas.microsoft.com/office/drawing/2014/main" val="20004"/>
                    </a:ext>
                  </a:extLst>
                </a:gridCol>
                <a:gridCol w="652367">
                  <a:extLst>
                    <a:ext uri="{9D8B030D-6E8A-4147-A177-3AD203B41FA5}">
                      <a16:colId xmlns:a16="http://schemas.microsoft.com/office/drawing/2014/main" val="20005"/>
                    </a:ext>
                  </a:extLst>
                </a:gridCol>
                <a:gridCol w="744785">
                  <a:extLst>
                    <a:ext uri="{9D8B030D-6E8A-4147-A177-3AD203B41FA5}">
                      <a16:colId xmlns:a16="http://schemas.microsoft.com/office/drawing/2014/main" val="20006"/>
                    </a:ext>
                  </a:extLst>
                </a:gridCol>
                <a:gridCol w="652367">
                  <a:extLst>
                    <a:ext uri="{9D8B030D-6E8A-4147-A177-3AD203B41FA5}">
                      <a16:colId xmlns:a16="http://schemas.microsoft.com/office/drawing/2014/main" val="20007"/>
                    </a:ext>
                  </a:extLst>
                </a:gridCol>
                <a:gridCol w="1027477">
                  <a:extLst>
                    <a:ext uri="{9D8B030D-6E8A-4147-A177-3AD203B41FA5}">
                      <a16:colId xmlns:a16="http://schemas.microsoft.com/office/drawing/2014/main" val="20008"/>
                    </a:ext>
                  </a:extLst>
                </a:gridCol>
                <a:gridCol w="652367">
                  <a:extLst>
                    <a:ext uri="{9D8B030D-6E8A-4147-A177-3AD203B41FA5}">
                      <a16:colId xmlns:a16="http://schemas.microsoft.com/office/drawing/2014/main" val="20009"/>
                    </a:ext>
                  </a:extLst>
                </a:gridCol>
              </a:tblGrid>
              <a:tr h="236171">
                <a:tc gridSpan="2">
                  <a:txBody>
                    <a:bodyPr/>
                    <a:lstStyle/>
                    <a:p>
                      <a:pPr algn="ctr" fontAlgn="ctr"/>
                      <a:r>
                        <a:rPr lang="en-US" sz="900" b="1" i="0" u="none" strike="noStrike" dirty="0">
                          <a:solidFill>
                            <a:srgbClr val="FFFFFF"/>
                          </a:solidFill>
                          <a:latin typeface="Calibri Light"/>
                        </a:rPr>
                        <a:t>EU</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900" b="1" i="0" u="none" strike="noStrike">
                          <a:solidFill>
                            <a:srgbClr val="FFFFFF"/>
                          </a:solidFill>
                          <a:latin typeface="Calibri Light"/>
                        </a:rPr>
                        <a:t>ROW</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900" b="1" i="0" u="none" strike="noStrike">
                          <a:solidFill>
                            <a:srgbClr val="FFFFFF"/>
                          </a:solidFill>
                          <a:latin typeface="Calibri Light"/>
                        </a:rPr>
                        <a:t>Domestic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900" b="1" i="0" u="none" strike="noStrike">
                          <a:solidFill>
                            <a:srgbClr val="FFFFFF"/>
                          </a:solidFill>
                          <a:latin typeface="Calibri Light"/>
                        </a:rPr>
                        <a:t>UK</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900" b="1" i="0" u="none" strike="noStrike">
                          <a:solidFill>
                            <a:srgbClr val="FFFFFF"/>
                          </a:solidFill>
                          <a:latin typeface="Calibri Light"/>
                        </a:rPr>
                        <a:t>US</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extLst>
                  <a:ext uri="{0D108BD9-81ED-4DB2-BD59-A6C34878D82A}">
                    <a16:rowId xmlns:a16="http://schemas.microsoft.com/office/drawing/2014/main" val="10000"/>
                  </a:ext>
                </a:extLst>
              </a:tr>
              <a:tr h="236171">
                <a:tc>
                  <a:txBody>
                    <a:bodyPr/>
                    <a:lstStyle/>
                    <a:p>
                      <a:pPr algn="ctr" fontAlgn="ctr"/>
                      <a:r>
                        <a:rPr lang="en-US" sz="900" b="1" i="0" u="none" strike="noStrike">
                          <a:solidFill>
                            <a:srgbClr val="FFFFFF"/>
                          </a:solidFill>
                          <a:latin typeface="Calibri Light"/>
                        </a:rPr>
                        <a:t>Name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 EBIDTA(Lacs)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Name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 EBIDTA(Lacs)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Name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 EBIDTA(Lacs)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Name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 EBIDTA(Lacs)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Name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 EBIDTA(Lacs)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388018">
                <a:tc>
                  <a:txBody>
                    <a:bodyPr/>
                    <a:lstStyle/>
                    <a:p>
                      <a:pPr algn="ctr" fontAlgn="ctr"/>
                      <a:r>
                        <a:rPr lang="en-US" sz="800" b="0" i="0" u="none" strike="noStrike" dirty="0">
                          <a:solidFill>
                            <a:srgbClr val="000000"/>
                          </a:solidFill>
                          <a:latin typeface="Calibri Light"/>
                        </a:rPr>
                        <a:t>JYSK</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(886)</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ACKERMAN DIVISON PEPKOR RETAIL</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(84)</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Avenue Supermarts Limited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(44)</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John Lewis PLC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(48)</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AKATEX TERRA SA</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(28)</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8018">
                <a:tc>
                  <a:txBody>
                    <a:bodyPr/>
                    <a:lstStyle/>
                    <a:p>
                      <a:pPr algn="ctr" fontAlgn="ctr"/>
                      <a:r>
                        <a:rPr lang="en-US" sz="800" b="0" i="0" u="none" strike="noStrike" dirty="0">
                          <a:solidFill>
                            <a:srgbClr val="000000"/>
                          </a:solidFill>
                          <a:latin typeface="Calibri Light"/>
                        </a:rPr>
                        <a:t>ACTION SERVICE &amp; DISTRIBUTIE B</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(295)</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The Warehouse Limited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(49)</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PAGE INDUSTRIES LTD.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(42)</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Debenhams Retail Plc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(5)</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MILLWORK HOLDING CO INC.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Calibri Light"/>
                        </a:rPr>
                        <a:t>                                 (3)</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8018">
                <a:tc>
                  <a:txBody>
                    <a:bodyPr/>
                    <a:lstStyle/>
                    <a:p>
                      <a:pPr algn="ctr" fontAlgn="ctr"/>
                      <a:r>
                        <a:rPr lang="en-US" sz="800" b="0" i="0" u="none" strike="noStrike" dirty="0">
                          <a:solidFill>
                            <a:srgbClr val="000000"/>
                          </a:solidFill>
                          <a:latin typeface="Calibri Light"/>
                        </a:rPr>
                        <a:t>​AUCHAN SNC ORGANISATION INTRAGROUP</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(291)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Bed Bath &amp; Beyond Ltd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(5)</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FUTURE RETAIL LIMITED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(6)</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THE BENSON GROUP</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8018">
                <a:tc>
                  <a:txBody>
                    <a:bodyPr/>
                    <a:lstStyle/>
                    <a:p>
                      <a:pPr algn="ctr" fontAlgn="ctr"/>
                      <a:r>
                        <a:rPr lang="en-US" sz="800" b="0" i="0" u="none" strike="noStrike">
                          <a:solidFill>
                            <a:srgbClr val="000000"/>
                          </a:solidFill>
                          <a:latin typeface="Calibri Light"/>
                        </a:rPr>
                        <a:t>DYCKHOFF GMBH</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(15)</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Golf Group - Golf&amp;Co</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(5)</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HOME TOWN</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(4)</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Garnier-Thiebaut Inc.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8018">
                <a:tc>
                  <a:txBody>
                    <a:bodyPr/>
                    <a:lstStyle/>
                    <a:p>
                      <a:pPr algn="ctr" fontAlgn="ctr"/>
                      <a:r>
                        <a:rPr lang="en-US" sz="800" b="0" i="0" u="none" strike="noStrike">
                          <a:solidFill>
                            <a:srgbClr val="000000"/>
                          </a:solidFill>
                          <a:latin typeface="Calibri Light"/>
                        </a:rPr>
                        <a:t>JULES CLARYSSE NV</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(9)</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CLASSIC CHARACTERS (CCI) INC.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(3)</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t-IT" sz="800" b="0" i="0" u="none" strike="noStrike">
                          <a:solidFill>
                            <a:srgbClr val="000000"/>
                          </a:solidFill>
                          <a:latin typeface="Calibri Light"/>
                        </a:rPr>
                        <a:t>IKEA INDIA PRIVATE LIMITED - DT20/1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Costco Canada</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8018">
                <a:tc>
                  <a:txBody>
                    <a:bodyPr/>
                    <a:lstStyle/>
                    <a:p>
                      <a:pPr algn="ctr" fontAlgn="ctr"/>
                      <a:r>
                        <a:rPr lang="en-US" sz="800" b="0" i="0" u="none" strike="noStrike">
                          <a:solidFill>
                            <a:srgbClr val="000000"/>
                          </a:solidFill>
                          <a:latin typeface="Calibri Light"/>
                        </a:rPr>
                        <a:t>Marks and Spencer PLC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(3)</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BADRIYAH SALEH TRADING COMPANY</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Shah Enterprise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8018">
                <a:tc>
                  <a:txBody>
                    <a:bodyPr/>
                    <a:lstStyle/>
                    <a:p>
                      <a:pPr algn="ctr" fontAlgn="ctr"/>
                      <a:r>
                        <a:rPr lang="en-US" sz="800" b="0" i="0" u="none" strike="noStrike">
                          <a:solidFill>
                            <a:srgbClr val="000000"/>
                          </a:solidFill>
                          <a:latin typeface="Calibri Light"/>
                        </a:rPr>
                        <a:t>Rúmfatalagerinn</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NewZeland Merchants</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(2)</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8018">
                <a:tc>
                  <a:txBody>
                    <a:bodyPr/>
                    <a:lstStyle/>
                    <a:p>
                      <a:pPr algn="ctr" fontAlgn="ctr"/>
                      <a:r>
                        <a:rPr lang="en-US" sz="800" b="0" i="0" u="none" strike="noStrike">
                          <a:solidFill>
                            <a:srgbClr val="000000"/>
                          </a:solidFill>
                          <a:latin typeface="Calibri Light"/>
                        </a:rPr>
                        <a:t>LA REDOUTE</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GIATH SOUHIL ALNIZAMI EST</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88018">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NAAMAN GROUP (N.V) LTD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(1)</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88018">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Candian Manufacturing</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88018">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EADESS SDN BHD</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Calibri Light"/>
                        </a:rPr>
                        <a:t>                                 (0)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latin typeface="Calibri"/>
                        </a:rPr>
                        <a:t> </a:t>
                      </a:r>
                    </a:p>
                  </a:txBody>
                  <a:tcPr marL="3623" marR="3623" marT="36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55999">
                <a:tc>
                  <a:txBody>
                    <a:bodyPr/>
                    <a:lstStyle/>
                    <a:p>
                      <a:pPr algn="ctr" fontAlgn="ctr"/>
                      <a:r>
                        <a:rPr lang="en-US" sz="800" b="1" i="0" u="none" strike="noStrike" dirty="0">
                          <a:solidFill>
                            <a:srgbClr val="000000"/>
                          </a:solidFill>
                          <a:latin typeface="Calibri Light"/>
                        </a:rPr>
                        <a:t>Total EU</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Light"/>
                        </a:rPr>
                        <a:t>               (1,500)</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Total ROW</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(152)</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Total Domestic</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(97)</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Total UK</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                     (53)</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latin typeface="Calibri Light"/>
                        </a:rPr>
                        <a:t>Total US</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latin typeface="Calibri Light"/>
                        </a:rPr>
                        <a:t>                     (33)</a:t>
                      </a:r>
                    </a:p>
                  </a:txBody>
                  <a:tcPr marL="3623" marR="3623" marT="36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9" name="Oval 8"/>
          <p:cNvSpPr/>
          <p:nvPr/>
        </p:nvSpPr>
        <p:spPr>
          <a:xfrm>
            <a:off x="1502228" y="805543"/>
            <a:ext cx="598715" cy="1654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483428" y="794657"/>
            <a:ext cx="598715" cy="1741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31970" y="805544"/>
            <a:ext cx="598715" cy="1230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803570" y="794659"/>
            <a:ext cx="598715" cy="1230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45285" y="805545"/>
            <a:ext cx="598715" cy="8817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Towel Contribution Range – Export Segment wise</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1856438585"/>
              </p:ext>
            </p:extLst>
          </p:nvPr>
        </p:nvGraphicFramePr>
        <p:xfrm>
          <a:off x="250370" y="500742"/>
          <a:ext cx="8654143" cy="4734529"/>
        </p:xfrm>
        <a:graphic>
          <a:graphicData uri="http://schemas.openxmlformats.org/drawingml/2006/table">
            <a:tbl>
              <a:tblPr/>
              <a:tblGrid>
                <a:gridCol w="1309444">
                  <a:extLst>
                    <a:ext uri="{9D8B030D-6E8A-4147-A177-3AD203B41FA5}">
                      <a16:colId xmlns:a16="http://schemas.microsoft.com/office/drawing/2014/main" val="20000"/>
                    </a:ext>
                  </a:extLst>
                </a:gridCol>
                <a:gridCol w="849169">
                  <a:extLst>
                    <a:ext uri="{9D8B030D-6E8A-4147-A177-3AD203B41FA5}">
                      <a16:colId xmlns:a16="http://schemas.microsoft.com/office/drawing/2014/main" val="20001"/>
                    </a:ext>
                  </a:extLst>
                </a:gridCol>
                <a:gridCol w="790097">
                  <a:extLst>
                    <a:ext uri="{9D8B030D-6E8A-4147-A177-3AD203B41FA5}">
                      <a16:colId xmlns:a16="http://schemas.microsoft.com/office/drawing/2014/main" val="20002"/>
                    </a:ext>
                  </a:extLst>
                </a:gridCol>
                <a:gridCol w="1085460">
                  <a:extLst>
                    <a:ext uri="{9D8B030D-6E8A-4147-A177-3AD203B41FA5}">
                      <a16:colId xmlns:a16="http://schemas.microsoft.com/office/drawing/2014/main" val="20003"/>
                    </a:ext>
                  </a:extLst>
                </a:gridCol>
                <a:gridCol w="383972">
                  <a:extLst>
                    <a:ext uri="{9D8B030D-6E8A-4147-A177-3AD203B41FA5}">
                      <a16:colId xmlns:a16="http://schemas.microsoft.com/office/drawing/2014/main" val="20004"/>
                    </a:ext>
                  </a:extLst>
                </a:gridCol>
                <a:gridCol w="354437">
                  <a:extLst>
                    <a:ext uri="{9D8B030D-6E8A-4147-A177-3AD203B41FA5}">
                      <a16:colId xmlns:a16="http://schemas.microsoft.com/office/drawing/2014/main" val="20005"/>
                    </a:ext>
                  </a:extLst>
                </a:gridCol>
                <a:gridCol w="127990">
                  <a:extLst>
                    <a:ext uri="{9D8B030D-6E8A-4147-A177-3AD203B41FA5}">
                      <a16:colId xmlns:a16="http://schemas.microsoft.com/office/drawing/2014/main" val="20006"/>
                    </a:ext>
                  </a:extLst>
                </a:gridCol>
                <a:gridCol w="2372752">
                  <a:extLst>
                    <a:ext uri="{9D8B030D-6E8A-4147-A177-3AD203B41FA5}">
                      <a16:colId xmlns:a16="http://schemas.microsoft.com/office/drawing/2014/main" val="20007"/>
                    </a:ext>
                  </a:extLst>
                </a:gridCol>
                <a:gridCol w="1380822">
                  <a:extLst>
                    <a:ext uri="{9D8B030D-6E8A-4147-A177-3AD203B41FA5}">
                      <a16:colId xmlns:a16="http://schemas.microsoft.com/office/drawing/2014/main" val="20008"/>
                    </a:ext>
                  </a:extLst>
                </a:gridCol>
              </a:tblGrid>
              <a:tr h="363017">
                <a:tc>
                  <a:txBody>
                    <a:bodyPr/>
                    <a:lstStyle/>
                    <a:p>
                      <a:pPr algn="ctr" fontAlgn="ctr"/>
                      <a:r>
                        <a:rPr lang="en-US" sz="1000" b="1" i="0" u="none" strike="noStrike">
                          <a:solidFill>
                            <a:srgbClr val="FFFFFF"/>
                          </a:solidFill>
                          <a:latin typeface="Calibri Light"/>
                        </a:rPr>
                        <a:t>Conntribution Range</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US</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EU</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ROW</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UK</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FFFFFF"/>
                          </a:solidFill>
                          <a:latin typeface="Calibri Light"/>
                        </a:rPr>
                        <a:t>US</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EU</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63017">
                <a:tc>
                  <a:txBody>
                    <a:bodyPr/>
                    <a:lstStyle/>
                    <a:p>
                      <a:pPr algn="ctr" fontAlgn="ctr"/>
                      <a:r>
                        <a:rPr lang="en-US" sz="1000" b="0" i="0" u="none" strike="noStrike">
                          <a:solidFill>
                            <a:srgbClr val="000000"/>
                          </a:solidFill>
                          <a:latin typeface="Calibri Light"/>
                        </a:rPr>
                        <a:t>More Than Rs 200 per KG</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1" i="0" u="none" strike="noStrike">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a:txBody>
                    <a:bodyPr/>
                    <a:lstStyle/>
                    <a:p>
                      <a:pPr algn="ctr" fontAlgn="ctr"/>
                      <a:r>
                        <a:rPr lang="en-US" sz="800" b="0" i="0" u="none" strike="noStrike">
                          <a:solidFill>
                            <a:srgbClr val="000000"/>
                          </a:solidFill>
                          <a:latin typeface="Calibri"/>
                        </a:rPr>
                        <a:t>Himatsingka America Inc, Crate and Barrel, ICHIDA CO. LTD., COST PLUS WORLD MARKET, SHOP KO OPERATING CO. LLC., COST PLUS MANAGEMENT SERVICES, HUDSONS BAY COMPANY, COMERCIALIZADORA MEXICO, ARMY AND AIRFORCE EXCHANGE, LA MAISON, RALPH LAUREN</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rowSpan="2">
                  <a:txBody>
                    <a:bodyPr/>
                    <a:lstStyle/>
                    <a:p>
                      <a:pPr algn="ctr" fontAlgn="ctr"/>
                      <a:r>
                        <a:rPr lang="en-US" sz="800" b="0" i="0" u="none" strike="noStrike">
                          <a:solidFill>
                            <a:srgbClr val="000000"/>
                          </a:solidFill>
                          <a:latin typeface="Calibri"/>
                        </a:rPr>
                        <a:t>CARREFOUR, COOP DANMARK, MIGROS, Princess Gruppen</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10001"/>
                  </a:ext>
                </a:extLst>
              </a:tr>
              <a:tr h="363017">
                <a:tc>
                  <a:txBody>
                    <a:bodyPr/>
                    <a:lstStyle/>
                    <a:p>
                      <a:pPr algn="ctr" fontAlgn="ctr"/>
                      <a:r>
                        <a:rPr lang="en-US" sz="1000" b="0" i="0" u="none" strike="noStrike">
                          <a:solidFill>
                            <a:srgbClr val="000000"/>
                          </a:solidFill>
                          <a:latin typeface="Calibri Light"/>
                        </a:rPr>
                        <a:t>Rs 150 - Rs 200 per KG</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900" b="1" i="0" u="none" strike="noStrike">
                          <a:solidFill>
                            <a:srgbClr val="000000"/>
                          </a:solidFill>
                          <a:latin typeface="Calibri Light"/>
                        </a:rPr>
                        <a:t>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363017">
                <a:tc>
                  <a:txBody>
                    <a:bodyPr/>
                    <a:lstStyle/>
                    <a:p>
                      <a:pPr algn="ctr" fontAlgn="ctr"/>
                      <a:r>
                        <a:rPr lang="en-US" sz="1000" b="0" i="0" u="none" strike="noStrike">
                          <a:solidFill>
                            <a:srgbClr val="000000"/>
                          </a:solidFill>
                          <a:latin typeface="Calibri Light"/>
                        </a:rPr>
                        <a:t>Rs 100 - Rs 150 per KG</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16%</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19%</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3017">
                <a:tc>
                  <a:txBody>
                    <a:bodyPr/>
                    <a:lstStyle/>
                    <a:p>
                      <a:pPr algn="ctr" fontAlgn="ctr"/>
                      <a:r>
                        <a:rPr lang="en-US" sz="1000" b="0" i="0" u="none" strike="noStrike">
                          <a:solidFill>
                            <a:srgbClr val="000000"/>
                          </a:solidFill>
                          <a:latin typeface="Calibri Light"/>
                        </a:rPr>
                        <a:t>Rs 50 - Rs 100 per KG</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45%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3%</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64%</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FFFFFF"/>
                          </a:solidFill>
                          <a:latin typeface="Calibri Light"/>
                        </a:rPr>
                        <a:t>ROW</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UK</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4"/>
                  </a:ext>
                </a:extLst>
              </a:tr>
              <a:tr h="363017">
                <a:tc>
                  <a:txBody>
                    <a:bodyPr/>
                    <a:lstStyle/>
                    <a:p>
                      <a:pPr algn="ctr" fontAlgn="ctr"/>
                      <a:r>
                        <a:rPr lang="en-US" sz="1000" b="0" i="0" u="none" strike="noStrike" dirty="0">
                          <a:solidFill>
                            <a:srgbClr val="000000"/>
                          </a:solidFill>
                          <a:latin typeface="Calibri Light"/>
                        </a:rPr>
                        <a:t>Rs 30 - Rs 50 per KG </a:t>
                      </a:r>
                      <a:r>
                        <a:rPr lang="en-US" sz="1000" b="1" i="0" u="none" strike="noStrike" dirty="0">
                          <a:solidFill>
                            <a:srgbClr val="000000"/>
                          </a:solidFill>
                          <a:latin typeface="Calibri Light"/>
                        </a:rPr>
                        <a:t>( $ )</a:t>
                      </a:r>
                      <a:endParaRPr lang="en-US" sz="1000" b="0" i="0" u="none" strike="noStrike" dirty="0">
                        <a:solidFill>
                          <a:srgbClr val="000000"/>
                        </a:solidFill>
                        <a:latin typeface="Calibri Light"/>
                      </a:endParaRP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dirty="0">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1" i="0" u="none" strike="noStrike">
                          <a:solidFill>
                            <a:srgbClr val="000000"/>
                          </a:solidFill>
                          <a:latin typeface="Calibri Light"/>
                        </a:rPr>
                        <a:t>2%</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a:txBody>
                    <a:bodyPr/>
                    <a:lstStyle/>
                    <a:p>
                      <a:pPr algn="ctr" fontAlgn="ctr"/>
                      <a:r>
                        <a:rPr lang="en-US" sz="800" b="0" i="0" u="none" strike="noStrike">
                          <a:solidFill>
                            <a:srgbClr val="000000"/>
                          </a:solidFill>
                          <a:latin typeface="Calibri"/>
                        </a:rPr>
                        <a:t>ABYAT MEGASTORE, SHINSEGAE , LTC INTERNATIONAL, Jaspal and Sons, Lals International, LINEN HOUSE, DAH JIE, MARUBENI CORPORATION</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rowSpan="2">
                  <a:txBody>
                    <a:bodyPr/>
                    <a:lstStyle/>
                    <a:p>
                      <a:pPr algn="ctr" fontAlgn="ctr"/>
                      <a:r>
                        <a:rPr lang="en-US" sz="800" b="0" i="0" u="none" strike="noStrike">
                          <a:solidFill>
                            <a:srgbClr val="000000"/>
                          </a:solidFill>
                          <a:latin typeface="Calibri"/>
                        </a:rPr>
                        <a:t>Mackays Stores, DUNELM SOFT</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10005"/>
                  </a:ext>
                </a:extLst>
              </a:tr>
              <a:tr h="363017">
                <a:tc>
                  <a:txBody>
                    <a:bodyPr/>
                    <a:lstStyle/>
                    <a:p>
                      <a:pPr algn="ctr" fontAlgn="ctr"/>
                      <a:r>
                        <a:rPr lang="en-US" sz="1000" b="0" i="0" u="none" strike="noStrike" dirty="0" err="1">
                          <a:solidFill>
                            <a:srgbClr val="000000"/>
                          </a:solidFill>
                          <a:latin typeface="Calibri Light"/>
                        </a:rPr>
                        <a:t>Upto</a:t>
                      </a:r>
                      <a:r>
                        <a:rPr lang="en-US" sz="1000" b="0" i="0" u="none" strike="noStrike" dirty="0">
                          <a:solidFill>
                            <a:srgbClr val="000000"/>
                          </a:solidFill>
                          <a:latin typeface="Calibri Light"/>
                        </a:rPr>
                        <a:t> 30 per KG </a:t>
                      </a:r>
                      <a:r>
                        <a:rPr lang="en-US" sz="1000" b="1" i="0" u="none" strike="noStrike" dirty="0">
                          <a:solidFill>
                            <a:srgbClr val="000000"/>
                          </a:solidFill>
                          <a:latin typeface="Calibri Light"/>
                        </a:rPr>
                        <a:t>(*)</a:t>
                      </a:r>
                      <a:endParaRPr lang="en-US" sz="1000" b="0" i="0" u="none" strike="noStrike" dirty="0">
                        <a:solidFill>
                          <a:srgbClr val="000000"/>
                        </a:solidFill>
                        <a:latin typeface="Calibri Light"/>
                      </a:endParaRP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Light"/>
                        </a:rPr>
                        <a:t>4%</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Light"/>
                        </a:rPr>
                        <a:t>1%</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latin typeface="Calibri Light"/>
                        </a:rPr>
                        <a:t>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380925">
                <a:tc>
                  <a:txBody>
                    <a:bodyPr/>
                    <a:lstStyle/>
                    <a:p>
                      <a:pPr algn="ctr" fontAlgn="ctr"/>
                      <a:r>
                        <a:rPr lang="en-US" sz="1000" b="0" i="0" u="none" strike="noStrike" dirty="0">
                          <a:solidFill>
                            <a:srgbClr val="000000"/>
                          </a:solidFill>
                          <a:latin typeface="Calibri Light"/>
                        </a:rPr>
                        <a:t>Less than Rs 0 per KG</a:t>
                      </a:r>
                    </a:p>
                    <a:p>
                      <a:pPr algn="ctr" fontAlgn="ctr"/>
                      <a:r>
                        <a:rPr lang="en-US" sz="1000" b="0" i="0" u="none" strike="noStrike" dirty="0">
                          <a:solidFill>
                            <a:srgbClr val="000000"/>
                          </a:solidFill>
                          <a:latin typeface="Calibri Light"/>
                        </a:rPr>
                        <a:t> </a:t>
                      </a:r>
                      <a:r>
                        <a:rPr lang="en-US" sz="1000" b="1" i="0" u="none" strike="noStrike" dirty="0">
                          <a:solidFill>
                            <a:srgbClr val="000000"/>
                          </a:solidFill>
                          <a:latin typeface="Calibri Light"/>
                        </a:rPr>
                        <a:t>( # )</a:t>
                      </a:r>
                      <a:endParaRPr lang="en-US" sz="1000" b="0" i="0" u="none" strike="noStrike" dirty="0">
                        <a:solidFill>
                          <a:srgbClr val="000000"/>
                        </a:solidFill>
                        <a:latin typeface="Calibri Light"/>
                      </a:endParaRP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FF0000"/>
                          </a:solidFill>
                          <a:latin typeface="Calibri Light"/>
                        </a:rPr>
                        <a:t>4%</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000000"/>
                          </a:solidFill>
                          <a:latin typeface="Calibri Light"/>
                        </a:rPr>
                        <a:t>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dirty="0">
                          <a:solidFill>
                            <a:srgbClr val="000000"/>
                          </a:solidFill>
                          <a:latin typeface="Calibri Light"/>
                        </a:rPr>
                        <a:t>4%</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363017">
                <a:tc>
                  <a:txBody>
                    <a:bodyPr/>
                    <a:lstStyle/>
                    <a:p>
                      <a:pPr algn="ctr" fontAlgn="ctr"/>
                      <a:r>
                        <a:rPr lang="en-US" sz="1000" b="1" i="0" u="none" strike="noStrike">
                          <a:solidFill>
                            <a:srgbClr val="000000"/>
                          </a:solidFill>
                          <a:latin typeface="Calibri Light"/>
                        </a:rPr>
                        <a:t>Total</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67%</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26%</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5%</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2%</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latin typeface="Calibri Light"/>
                        </a:rPr>
                        <a:t>100%</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a:noFill/>
                    </a:lnT>
                    <a:lnB>
                      <a:noFill/>
                    </a:lnB>
                  </a:tcPr>
                </a:tc>
                <a:extLst>
                  <a:ext uri="{0D108BD9-81ED-4DB2-BD59-A6C34878D82A}">
                    <a16:rowId xmlns:a16="http://schemas.microsoft.com/office/drawing/2014/main" val="10008"/>
                  </a:ext>
                </a:extLst>
              </a:tr>
              <a:tr h="181508">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a:noFill/>
                    </a:lnT>
                    <a:lnB>
                      <a:noFill/>
                    </a:lnB>
                  </a:tcPr>
                </a:tc>
                <a:tc>
                  <a:txBody>
                    <a:bodyPr/>
                    <a:lstStyle/>
                    <a:p>
                      <a:pPr algn="l" fontAlgn="b"/>
                      <a:endParaRPr lang="en-US" sz="900" b="0" i="0" u="none" strike="noStrike">
                        <a:solidFill>
                          <a:srgbClr val="000000"/>
                        </a:solidFill>
                        <a:latin typeface="Calibri"/>
                      </a:endParaRPr>
                    </a:p>
                  </a:txBody>
                  <a:tcPr marL="5207" marR="5207" marT="5207" marB="0" anchor="b">
                    <a:lnL>
                      <a:noFill/>
                    </a:lnL>
                    <a:lnR>
                      <a:noFill/>
                    </a:lnR>
                    <a:lnT>
                      <a:noFill/>
                    </a:lnT>
                    <a:lnB>
                      <a:noFill/>
                    </a:lnB>
                  </a:tcPr>
                </a:tc>
                <a:extLst>
                  <a:ext uri="{0D108BD9-81ED-4DB2-BD59-A6C34878D82A}">
                    <a16:rowId xmlns:a16="http://schemas.microsoft.com/office/drawing/2014/main" val="10009"/>
                  </a:ext>
                </a:extLst>
              </a:tr>
              <a:tr h="488256">
                <a:tc>
                  <a:txBody>
                    <a:bodyPr/>
                    <a:lstStyle/>
                    <a:p>
                      <a:pPr algn="ctr" fontAlgn="ctr"/>
                      <a:r>
                        <a:rPr lang="en-US" sz="1000" b="1" i="0" u="none" strike="noStrike">
                          <a:solidFill>
                            <a:srgbClr val="000000"/>
                          </a:solidFill>
                          <a:latin typeface="Calibri Light"/>
                        </a:rPr>
                        <a:t>$</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a:solidFill>
                            <a:srgbClr val="000000"/>
                          </a:solidFill>
                          <a:latin typeface="Calibri"/>
                        </a:rPr>
                        <a:t>Costco Canada, The Benson, Akatex</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a:solidFill>
                            <a:srgbClr val="000000"/>
                          </a:solidFill>
                          <a:latin typeface="Calibri"/>
                        </a:rPr>
                        <a:t>Jules, Marks and Spencer</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a:solidFill>
                            <a:srgbClr val="000000"/>
                          </a:solidFill>
                          <a:latin typeface="Calibri"/>
                        </a:rPr>
                        <a:t>Badriyah, Eadees, Cornerstone</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900" b="0" i="0" u="none" strike="noStrike" dirty="0">
                          <a:solidFill>
                            <a:srgbClr val="000000"/>
                          </a:solidFill>
                          <a:latin typeface="Calibri"/>
                        </a:rPr>
                        <a:t>John Lewis</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endParaRPr lang="en-US" sz="900" b="0" i="0" u="none" strike="noStrike">
                        <a:solidFill>
                          <a:srgbClr val="000000"/>
                        </a:solidFill>
                        <a:latin typeface="Calibri"/>
                      </a:endParaRPr>
                    </a:p>
                  </a:txBody>
                  <a:tcPr marL="5207" marR="5207" marT="5207"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dirty="0">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extLst>
                  <a:ext uri="{0D108BD9-81ED-4DB2-BD59-A6C34878D82A}">
                    <a16:rowId xmlns:a16="http://schemas.microsoft.com/office/drawing/2014/main" val="10010"/>
                  </a:ext>
                </a:extLst>
              </a:tr>
              <a:tr h="363017">
                <a:tc>
                  <a:txBody>
                    <a:bodyPr/>
                    <a:lstStyle/>
                    <a:p>
                      <a:pPr algn="ctr" fontAlgn="ctr"/>
                      <a:r>
                        <a:rPr lang="en-US" sz="900" b="1" i="0" u="none" strike="noStrike">
                          <a:solidFill>
                            <a:srgbClr val="000000"/>
                          </a:solidFill>
                          <a:latin typeface="Calibri"/>
                        </a:rPr>
                        <a:t>*</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latin typeface="Calibri"/>
                        </a:rPr>
                        <a:t> </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a:rPr>
                        <a:t>Action </a:t>
                      </a:r>
                      <a:r>
                        <a:rPr lang="en-US" sz="900" b="0" i="0" u="none" strike="noStrike" dirty="0" err="1">
                          <a:solidFill>
                            <a:srgbClr val="000000"/>
                          </a:solidFill>
                          <a:latin typeface="Calibri"/>
                        </a:rPr>
                        <a:t>Sercvice</a:t>
                      </a:r>
                      <a:r>
                        <a:rPr lang="en-US" sz="900" b="0" i="0" u="none" strike="noStrike" dirty="0">
                          <a:solidFill>
                            <a:srgbClr val="000000"/>
                          </a:solidFill>
                          <a:latin typeface="Calibri"/>
                        </a:rPr>
                        <a:t>, Auchan</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dirty="0">
                          <a:solidFill>
                            <a:srgbClr val="000000"/>
                          </a:solidFill>
                          <a:latin typeface="Calibri"/>
                        </a:rPr>
                        <a:t>Golf Group, Ackerman, Classic Characters</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latin typeface="Calibri"/>
                        </a:rPr>
                        <a:t> </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endParaRPr lang="en-US" sz="900" b="0" i="0" u="none" strike="noStrike">
                        <a:solidFill>
                          <a:srgbClr val="000000"/>
                        </a:solidFill>
                        <a:latin typeface="Calibri"/>
                      </a:endParaRPr>
                    </a:p>
                  </a:txBody>
                  <a:tcPr marL="5207" marR="5207" marT="5207"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dirty="0">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extLst>
                  <a:ext uri="{0D108BD9-81ED-4DB2-BD59-A6C34878D82A}">
                    <a16:rowId xmlns:a16="http://schemas.microsoft.com/office/drawing/2014/main" val="10011"/>
                  </a:ext>
                </a:extLst>
              </a:tr>
              <a:tr h="363017">
                <a:tc>
                  <a:txBody>
                    <a:bodyPr/>
                    <a:lstStyle/>
                    <a:p>
                      <a:pPr algn="ctr" fontAlgn="ctr"/>
                      <a:r>
                        <a:rPr lang="en-US" sz="900" b="0" i="0" u="none" strike="noStrike">
                          <a:solidFill>
                            <a:srgbClr val="000000"/>
                          </a:solidFill>
                          <a:latin typeface="Calibri"/>
                        </a:rPr>
                        <a:t>#</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latin typeface="Calibri"/>
                        </a:rPr>
                        <a:t> </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dirty="0">
                          <a:solidFill>
                            <a:srgbClr val="FF0000"/>
                          </a:solidFill>
                          <a:latin typeface="Calibri"/>
                        </a:rPr>
                        <a:t>JYSK ----Also same Qty by WIL</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latin typeface="Calibri"/>
                        </a:rPr>
                        <a:t> </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900" b="0" i="0" u="none" strike="noStrike">
                          <a:solidFill>
                            <a:srgbClr val="000000"/>
                          </a:solidFill>
                          <a:latin typeface="Calibri"/>
                        </a:rPr>
                        <a:t> </a:t>
                      </a:r>
                    </a:p>
                  </a:txBody>
                  <a:tcPr marL="5207" marR="5207" marT="52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en-US" sz="900" b="0" i="0" u="none" strike="noStrike">
                        <a:solidFill>
                          <a:srgbClr val="000000"/>
                        </a:solidFill>
                        <a:latin typeface="Calibri"/>
                      </a:endParaRPr>
                    </a:p>
                  </a:txBody>
                  <a:tcPr marL="5207" marR="5207" marT="5207"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a:solidFill>
                          <a:srgbClr val="000000"/>
                        </a:solidFill>
                        <a:latin typeface="Calibri"/>
                      </a:endParaRPr>
                    </a:p>
                  </a:txBody>
                  <a:tcPr marL="5207" marR="5207" marT="5207" marB="0" anchor="ctr">
                    <a:lnL>
                      <a:noFill/>
                    </a:lnL>
                    <a:lnR>
                      <a:noFill/>
                    </a:lnR>
                    <a:lnT>
                      <a:noFill/>
                    </a:lnT>
                    <a:lnB>
                      <a:noFill/>
                    </a:lnB>
                  </a:tcPr>
                </a:tc>
                <a:tc>
                  <a:txBody>
                    <a:bodyPr/>
                    <a:lstStyle/>
                    <a:p>
                      <a:pPr algn="ctr" fontAlgn="ctr"/>
                      <a:endParaRPr lang="en-US" sz="900" b="0" i="0" u="none" strike="noStrike" dirty="0">
                        <a:solidFill>
                          <a:srgbClr val="000000"/>
                        </a:solidFill>
                        <a:latin typeface="Calibri"/>
                      </a:endParaRPr>
                    </a:p>
                  </a:txBody>
                  <a:tcPr marL="5207" marR="5207" marT="5207" marB="0" anchor="ctr">
                    <a:lnL>
                      <a:noFill/>
                    </a:lnL>
                    <a:lnR>
                      <a:noFill/>
                    </a:lnR>
                    <a:lnT>
                      <a:noFill/>
                    </a:lnT>
                    <a:lnB>
                      <a:noFill/>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Home Textiles – Marketing Expenses to Revenue</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21507" name="Picture 3"/>
          <p:cNvPicPr>
            <a:picLocks noChangeAspect="1" noChangeArrowheads="1"/>
          </p:cNvPicPr>
          <p:nvPr/>
        </p:nvPicPr>
        <p:blipFill>
          <a:blip r:embed="rId3"/>
          <a:srcRect/>
          <a:stretch>
            <a:fillRect/>
          </a:stretch>
        </p:blipFill>
        <p:spPr bwMode="auto">
          <a:xfrm>
            <a:off x="10886" y="435432"/>
            <a:ext cx="9112533" cy="4691742"/>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97AB3675-87B9-42B5-8B5C-1A8188AC43AB}"/>
              </a:ext>
            </a:extLst>
          </p:cNvPr>
          <p:cNvSpPr txBox="1"/>
          <p:nvPr/>
        </p:nvSpPr>
        <p:spPr>
          <a:xfrm>
            <a:off x="6212543" y="3612774"/>
            <a:ext cx="2593980" cy="1569660"/>
          </a:xfrm>
          <a:prstGeom prst="rect">
            <a:avLst/>
          </a:prstGeom>
          <a:noFill/>
        </p:spPr>
        <p:txBody>
          <a:bodyPr wrap="none" rtlCol="0">
            <a:spAutoFit/>
          </a:bodyPr>
          <a:lstStyle/>
          <a:p>
            <a:r>
              <a:rPr lang="en-US" sz="1600" u="sng" dirty="0">
                <a:solidFill>
                  <a:srgbClr val="FF0000"/>
                </a:solidFill>
              </a:rPr>
              <a:t>Towel</a:t>
            </a:r>
            <a:r>
              <a:rPr lang="en-US" sz="1600" dirty="0">
                <a:solidFill>
                  <a:srgbClr val="FF0000"/>
                </a:solidFill>
              </a:rPr>
              <a:t> Marketing Cost- </a:t>
            </a:r>
          </a:p>
          <a:p>
            <a:r>
              <a:rPr lang="en-US" sz="1600" dirty="0">
                <a:solidFill>
                  <a:srgbClr val="FF0000"/>
                </a:solidFill>
              </a:rPr>
              <a:t>Rs. 21/Kg (Towel)</a:t>
            </a:r>
          </a:p>
          <a:p>
            <a:r>
              <a:rPr lang="en-US" sz="1600" dirty="0">
                <a:solidFill>
                  <a:srgbClr val="FF0000"/>
                </a:solidFill>
              </a:rPr>
              <a:t>Assuming</a:t>
            </a:r>
          </a:p>
          <a:p>
            <a:r>
              <a:rPr lang="en-US" sz="1600" u="sng" dirty="0">
                <a:solidFill>
                  <a:srgbClr val="FF0000"/>
                </a:solidFill>
              </a:rPr>
              <a:t>Zero</a:t>
            </a:r>
            <a:r>
              <a:rPr lang="en-US" sz="1600" dirty="0">
                <a:solidFill>
                  <a:srgbClr val="FF0000"/>
                </a:solidFill>
              </a:rPr>
              <a:t> Avoidable Cost of 12/Kg</a:t>
            </a:r>
          </a:p>
          <a:p>
            <a:endParaRPr lang="en-US" sz="1600" dirty="0">
              <a:solidFill>
                <a:srgbClr val="FF0000"/>
              </a:solidFill>
            </a:endParaRPr>
          </a:p>
          <a:p>
            <a:r>
              <a:rPr lang="en-US" sz="1600" dirty="0"/>
              <a:t>Towel EBDITA/Kg: 35/Kg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430459"/>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Rate Trends – Last 10 Years - Towel</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nvGraphicFramePr>
        <p:xfrm>
          <a:off x="174166" y="825500"/>
          <a:ext cx="8784776" cy="2604770"/>
        </p:xfrm>
        <a:graphic>
          <a:graphicData uri="http://schemas.openxmlformats.org/drawingml/2006/table">
            <a:tbl>
              <a:tblPr firstRow="1" bandRow="1">
                <a:tableStyleId>{5C22544A-7EE6-4342-B048-85BDC9FD1C3A}</a:tableStyleId>
              </a:tblPr>
              <a:tblGrid>
                <a:gridCol w="903520">
                  <a:extLst>
                    <a:ext uri="{9D8B030D-6E8A-4147-A177-3AD203B41FA5}">
                      <a16:colId xmlns:a16="http://schemas.microsoft.com/office/drawing/2014/main" val="20000"/>
                    </a:ext>
                  </a:extLst>
                </a:gridCol>
                <a:gridCol w="693712">
                  <a:extLst>
                    <a:ext uri="{9D8B030D-6E8A-4147-A177-3AD203B41FA5}">
                      <a16:colId xmlns:a16="http://schemas.microsoft.com/office/drawing/2014/main" val="20001"/>
                    </a:ext>
                  </a:extLst>
                </a:gridCol>
                <a:gridCol w="798616">
                  <a:extLst>
                    <a:ext uri="{9D8B030D-6E8A-4147-A177-3AD203B41FA5}">
                      <a16:colId xmlns:a16="http://schemas.microsoft.com/office/drawing/2014/main" val="20002"/>
                    </a:ext>
                  </a:extLst>
                </a:gridCol>
                <a:gridCol w="798616">
                  <a:extLst>
                    <a:ext uri="{9D8B030D-6E8A-4147-A177-3AD203B41FA5}">
                      <a16:colId xmlns:a16="http://schemas.microsoft.com/office/drawing/2014/main" val="20003"/>
                    </a:ext>
                  </a:extLst>
                </a:gridCol>
                <a:gridCol w="798616">
                  <a:extLst>
                    <a:ext uri="{9D8B030D-6E8A-4147-A177-3AD203B41FA5}">
                      <a16:colId xmlns:a16="http://schemas.microsoft.com/office/drawing/2014/main" val="20004"/>
                    </a:ext>
                  </a:extLst>
                </a:gridCol>
                <a:gridCol w="798616">
                  <a:extLst>
                    <a:ext uri="{9D8B030D-6E8A-4147-A177-3AD203B41FA5}">
                      <a16:colId xmlns:a16="http://schemas.microsoft.com/office/drawing/2014/main" val="20005"/>
                    </a:ext>
                  </a:extLst>
                </a:gridCol>
                <a:gridCol w="798616">
                  <a:extLst>
                    <a:ext uri="{9D8B030D-6E8A-4147-A177-3AD203B41FA5}">
                      <a16:colId xmlns:a16="http://schemas.microsoft.com/office/drawing/2014/main" val="20006"/>
                    </a:ext>
                  </a:extLst>
                </a:gridCol>
                <a:gridCol w="798616">
                  <a:extLst>
                    <a:ext uri="{9D8B030D-6E8A-4147-A177-3AD203B41FA5}">
                      <a16:colId xmlns:a16="http://schemas.microsoft.com/office/drawing/2014/main" val="20007"/>
                    </a:ext>
                  </a:extLst>
                </a:gridCol>
                <a:gridCol w="798616">
                  <a:extLst>
                    <a:ext uri="{9D8B030D-6E8A-4147-A177-3AD203B41FA5}">
                      <a16:colId xmlns:a16="http://schemas.microsoft.com/office/drawing/2014/main" val="20008"/>
                    </a:ext>
                  </a:extLst>
                </a:gridCol>
                <a:gridCol w="798616">
                  <a:extLst>
                    <a:ext uri="{9D8B030D-6E8A-4147-A177-3AD203B41FA5}">
                      <a16:colId xmlns:a16="http://schemas.microsoft.com/office/drawing/2014/main" val="20009"/>
                    </a:ext>
                  </a:extLst>
                </a:gridCol>
                <a:gridCol w="798616">
                  <a:extLst>
                    <a:ext uri="{9D8B030D-6E8A-4147-A177-3AD203B41FA5}">
                      <a16:colId xmlns:a16="http://schemas.microsoft.com/office/drawing/2014/main" val="20010"/>
                    </a:ext>
                  </a:extLst>
                </a:gridCol>
              </a:tblGrid>
              <a:tr h="370840">
                <a:tc>
                  <a:txBody>
                    <a:bodyPr/>
                    <a:lstStyle/>
                    <a:p>
                      <a:pPr algn="l" fontAlgn="b"/>
                      <a:r>
                        <a:rPr lang="en-US" sz="1200" b="1" i="0" u="none" strike="noStrike" dirty="0">
                          <a:latin typeface="Calibri"/>
                        </a:rPr>
                        <a:t> </a:t>
                      </a:r>
                    </a:p>
                  </a:txBody>
                  <a:tcPr marL="9525" marR="9525" marT="9525" marB="0" anchor="b"/>
                </a:tc>
                <a:tc>
                  <a:txBody>
                    <a:bodyPr/>
                    <a:lstStyle/>
                    <a:p>
                      <a:pPr algn="ctr" fontAlgn="b"/>
                      <a:r>
                        <a:rPr lang="en-US" sz="1200" b="1" i="0" u="none" strike="noStrike" dirty="0">
                          <a:latin typeface="Calibri"/>
                        </a:rPr>
                        <a:t> 2018-19 </a:t>
                      </a:r>
                    </a:p>
                  </a:txBody>
                  <a:tcPr marL="9525" marR="9525" marT="9525" marB="0" anchor="ctr"/>
                </a:tc>
                <a:tc>
                  <a:txBody>
                    <a:bodyPr/>
                    <a:lstStyle/>
                    <a:p>
                      <a:pPr algn="ctr" fontAlgn="b"/>
                      <a:r>
                        <a:rPr lang="en-US" sz="1200" b="1" i="0" u="none" strike="noStrike" dirty="0">
                          <a:latin typeface="Calibri"/>
                        </a:rPr>
                        <a:t> 2017-18 </a:t>
                      </a:r>
                    </a:p>
                  </a:txBody>
                  <a:tcPr marL="9525" marR="9525" marT="9525" marB="0" anchor="ctr"/>
                </a:tc>
                <a:tc>
                  <a:txBody>
                    <a:bodyPr/>
                    <a:lstStyle/>
                    <a:p>
                      <a:pPr algn="ctr" fontAlgn="b"/>
                      <a:r>
                        <a:rPr lang="en-US" sz="1200" b="1" i="0" u="none" strike="noStrike" dirty="0">
                          <a:latin typeface="Calibri"/>
                        </a:rPr>
                        <a:t> 2016-17 </a:t>
                      </a:r>
                    </a:p>
                  </a:txBody>
                  <a:tcPr marL="9525" marR="9525" marT="9525" marB="0" anchor="ctr"/>
                </a:tc>
                <a:tc>
                  <a:txBody>
                    <a:bodyPr/>
                    <a:lstStyle/>
                    <a:p>
                      <a:pPr algn="ctr" fontAlgn="b"/>
                      <a:r>
                        <a:rPr lang="en-US" sz="1200" b="1" i="0" u="none" strike="noStrike" dirty="0">
                          <a:latin typeface="Calibri"/>
                        </a:rPr>
                        <a:t>2015-16</a:t>
                      </a:r>
                    </a:p>
                  </a:txBody>
                  <a:tcPr marL="9525" marR="9525" marT="9525" marB="0" anchor="ctr"/>
                </a:tc>
                <a:tc>
                  <a:txBody>
                    <a:bodyPr/>
                    <a:lstStyle/>
                    <a:p>
                      <a:pPr algn="ctr" fontAlgn="b"/>
                      <a:r>
                        <a:rPr lang="en-US" sz="1200" b="1" i="0" u="none" strike="noStrike" dirty="0">
                          <a:latin typeface="Calibri"/>
                        </a:rPr>
                        <a:t>2014-15</a:t>
                      </a:r>
                    </a:p>
                  </a:txBody>
                  <a:tcPr marL="9525" marR="9525" marT="9525" marB="0" anchor="ctr"/>
                </a:tc>
                <a:tc>
                  <a:txBody>
                    <a:bodyPr/>
                    <a:lstStyle/>
                    <a:p>
                      <a:pPr algn="ctr" fontAlgn="b"/>
                      <a:r>
                        <a:rPr lang="en-US" sz="1200" b="1" i="0" u="none" strike="noStrike" dirty="0">
                          <a:latin typeface="Calibri"/>
                        </a:rPr>
                        <a:t>2013-14</a:t>
                      </a:r>
                    </a:p>
                  </a:txBody>
                  <a:tcPr marL="9525" marR="9525" marT="9525" marB="0" anchor="ctr"/>
                </a:tc>
                <a:tc>
                  <a:txBody>
                    <a:bodyPr/>
                    <a:lstStyle/>
                    <a:p>
                      <a:pPr algn="ctr" fontAlgn="b"/>
                      <a:r>
                        <a:rPr lang="en-US" sz="1200" b="1" i="0" u="none" strike="noStrike" dirty="0">
                          <a:latin typeface="Calibri"/>
                        </a:rPr>
                        <a:t> 2012-13 </a:t>
                      </a:r>
                    </a:p>
                  </a:txBody>
                  <a:tcPr marL="9525" marR="9525" marT="9525" marB="0" anchor="ctr"/>
                </a:tc>
                <a:tc>
                  <a:txBody>
                    <a:bodyPr/>
                    <a:lstStyle/>
                    <a:p>
                      <a:pPr algn="ctr" fontAlgn="b"/>
                      <a:r>
                        <a:rPr lang="en-US" sz="1200" b="1" i="0" u="none" strike="noStrike" dirty="0">
                          <a:latin typeface="Calibri"/>
                        </a:rPr>
                        <a:t> 2011-12 </a:t>
                      </a:r>
                    </a:p>
                  </a:txBody>
                  <a:tcPr marL="9525" marR="9525" marT="9525" marB="0" anchor="ctr"/>
                </a:tc>
                <a:tc>
                  <a:txBody>
                    <a:bodyPr/>
                    <a:lstStyle/>
                    <a:p>
                      <a:pPr algn="ctr" fontAlgn="b"/>
                      <a:r>
                        <a:rPr lang="en-US" sz="1200" b="1" i="0" u="none" strike="noStrike" dirty="0">
                          <a:latin typeface="Calibri"/>
                        </a:rPr>
                        <a:t> 2010-11 </a:t>
                      </a:r>
                    </a:p>
                  </a:txBody>
                  <a:tcPr marL="9525" marR="9525" marT="9525" marB="0" anchor="ctr"/>
                </a:tc>
                <a:tc>
                  <a:txBody>
                    <a:bodyPr/>
                    <a:lstStyle/>
                    <a:p>
                      <a:pPr algn="ctr" fontAlgn="b"/>
                      <a:r>
                        <a:rPr lang="en-US" sz="1200" b="1" i="0" u="none" strike="noStrike" dirty="0">
                          <a:latin typeface="Calibri"/>
                        </a:rPr>
                        <a:t> 2009-10 </a:t>
                      </a:r>
                    </a:p>
                  </a:txBody>
                  <a:tcPr marL="9525" marR="9525" marT="9525" marB="0" anchor="ctr"/>
                </a:tc>
                <a:extLst>
                  <a:ext uri="{0D108BD9-81ED-4DB2-BD59-A6C34878D82A}">
                    <a16:rowId xmlns:a16="http://schemas.microsoft.com/office/drawing/2014/main" val="10000"/>
                  </a:ext>
                </a:extLst>
              </a:tr>
              <a:tr h="370840">
                <a:tc>
                  <a:txBody>
                    <a:bodyPr/>
                    <a:lstStyle/>
                    <a:p>
                      <a:pPr algn="ctr" fontAlgn="b"/>
                      <a:r>
                        <a:rPr lang="en-US" sz="1200" b="0" i="0" u="none" strike="noStrike" dirty="0">
                          <a:latin typeface="Calibri"/>
                        </a:rPr>
                        <a:t> INR/$ Rate </a:t>
                      </a:r>
                    </a:p>
                  </a:txBody>
                  <a:tcPr marL="9525" marR="9525" marT="9525" marB="0" anchor="ctr"/>
                </a:tc>
                <a:tc>
                  <a:txBody>
                    <a:bodyPr/>
                    <a:lstStyle/>
                    <a:p>
                      <a:pPr algn="ctr" fontAlgn="b"/>
                      <a:r>
                        <a:rPr lang="en-US" sz="1200" b="0" i="0" u="none" strike="noStrike" dirty="0">
                          <a:latin typeface="Calibri"/>
                        </a:rPr>
                        <a:t>         69.44 </a:t>
                      </a:r>
                    </a:p>
                  </a:txBody>
                  <a:tcPr marL="9525" marR="9525" marT="9525" marB="0" anchor="ctr"/>
                </a:tc>
                <a:tc>
                  <a:txBody>
                    <a:bodyPr/>
                    <a:lstStyle/>
                    <a:p>
                      <a:pPr algn="ctr" fontAlgn="b"/>
                      <a:r>
                        <a:rPr lang="en-US" sz="1200" b="0" i="0" u="none" strike="noStrike">
                          <a:latin typeface="Calibri"/>
                        </a:rPr>
                        <a:t>         64.73 </a:t>
                      </a:r>
                    </a:p>
                  </a:txBody>
                  <a:tcPr marL="9525" marR="9525" marT="9525" marB="0" anchor="ctr"/>
                </a:tc>
                <a:tc>
                  <a:txBody>
                    <a:bodyPr/>
                    <a:lstStyle/>
                    <a:p>
                      <a:pPr algn="ctr" fontAlgn="b"/>
                      <a:r>
                        <a:rPr lang="en-US" sz="1200" b="0" i="0" u="none" strike="noStrike">
                          <a:latin typeface="Calibri"/>
                        </a:rPr>
                        <a:t>         66.73 </a:t>
                      </a:r>
                    </a:p>
                  </a:txBody>
                  <a:tcPr marL="9525" marR="9525" marT="9525" marB="0" anchor="ctr"/>
                </a:tc>
                <a:tc>
                  <a:txBody>
                    <a:bodyPr/>
                    <a:lstStyle/>
                    <a:p>
                      <a:pPr algn="ctr" fontAlgn="b"/>
                      <a:r>
                        <a:rPr lang="en-US" sz="1200" b="0" i="0" u="none" strike="noStrike">
                          <a:latin typeface="Calibri"/>
                        </a:rPr>
                        <a:t>         65.41 </a:t>
                      </a:r>
                    </a:p>
                  </a:txBody>
                  <a:tcPr marL="9525" marR="9525" marT="9525" marB="0" anchor="ctr"/>
                </a:tc>
                <a:tc>
                  <a:txBody>
                    <a:bodyPr/>
                    <a:lstStyle/>
                    <a:p>
                      <a:pPr algn="ctr" fontAlgn="b"/>
                      <a:r>
                        <a:rPr lang="en-US" sz="1200" b="0" i="0" u="none" strike="noStrike">
                          <a:latin typeface="Calibri"/>
                        </a:rPr>
                        <a:t>         61.87 </a:t>
                      </a:r>
                    </a:p>
                  </a:txBody>
                  <a:tcPr marL="9525" marR="9525" marT="9525" marB="0" anchor="ctr"/>
                </a:tc>
                <a:tc>
                  <a:txBody>
                    <a:bodyPr/>
                    <a:lstStyle/>
                    <a:p>
                      <a:pPr algn="ctr" fontAlgn="b"/>
                      <a:r>
                        <a:rPr lang="en-US" sz="1200" b="0" i="0" u="none" strike="noStrike">
                          <a:latin typeface="Calibri"/>
                        </a:rPr>
                        <a:t>         60.92 </a:t>
                      </a:r>
                    </a:p>
                  </a:txBody>
                  <a:tcPr marL="9525" marR="9525" marT="9525" marB="0" anchor="ctr"/>
                </a:tc>
                <a:tc>
                  <a:txBody>
                    <a:bodyPr/>
                    <a:lstStyle/>
                    <a:p>
                      <a:pPr algn="ctr" fontAlgn="b"/>
                      <a:r>
                        <a:rPr lang="en-US" sz="1200" b="0" i="0" u="none" strike="noStrike">
                          <a:latin typeface="Calibri"/>
                        </a:rPr>
                        <a:t>         54.44 </a:t>
                      </a:r>
                    </a:p>
                  </a:txBody>
                  <a:tcPr marL="9525" marR="9525" marT="9525" marB="0" anchor="ctr"/>
                </a:tc>
                <a:tc>
                  <a:txBody>
                    <a:bodyPr/>
                    <a:lstStyle/>
                    <a:p>
                      <a:pPr algn="ctr" fontAlgn="b"/>
                      <a:r>
                        <a:rPr lang="en-US" sz="1200" b="0" i="0" u="none" strike="noStrike">
                          <a:latin typeface="Calibri"/>
                        </a:rPr>
                        <a:t>         49.40 </a:t>
                      </a:r>
                    </a:p>
                  </a:txBody>
                  <a:tcPr marL="9525" marR="9525" marT="9525" marB="0" anchor="ctr"/>
                </a:tc>
                <a:tc>
                  <a:txBody>
                    <a:bodyPr/>
                    <a:lstStyle/>
                    <a:p>
                      <a:pPr algn="ctr" fontAlgn="b"/>
                      <a:r>
                        <a:rPr lang="en-US" sz="1200" b="0" i="0" u="none" strike="noStrike">
                          <a:latin typeface="Calibri"/>
                        </a:rPr>
                        <a:t>         45.17 </a:t>
                      </a:r>
                    </a:p>
                  </a:txBody>
                  <a:tcPr marL="9525" marR="9525" marT="9525" marB="0" anchor="ctr"/>
                </a:tc>
                <a:tc>
                  <a:txBody>
                    <a:bodyPr/>
                    <a:lstStyle/>
                    <a:p>
                      <a:pPr algn="ctr" fontAlgn="b"/>
                      <a:r>
                        <a:rPr lang="en-US" sz="1200" b="0" i="0" u="none" strike="noStrike">
                          <a:latin typeface="Calibri"/>
                        </a:rPr>
                        <a:t>         46.86 </a:t>
                      </a:r>
                    </a:p>
                  </a:txBody>
                  <a:tcPr marL="9525" marR="9525" marT="9525" marB="0" anchor="ctr"/>
                </a:tc>
                <a:extLst>
                  <a:ext uri="{0D108BD9-81ED-4DB2-BD59-A6C34878D82A}">
                    <a16:rowId xmlns:a16="http://schemas.microsoft.com/office/drawing/2014/main" val="10001"/>
                  </a:ext>
                </a:extLst>
              </a:tr>
              <a:tr h="370840">
                <a:tc>
                  <a:txBody>
                    <a:bodyPr/>
                    <a:lstStyle/>
                    <a:p>
                      <a:pPr algn="ctr" fontAlgn="b"/>
                      <a:r>
                        <a:rPr lang="en-US" sz="1200" b="0" i="0" u="none" strike="noStrike" dirty="0">
                          <a:latin typeface="Calibri"/>
                        </a:rPr>
                        <a:t> Cotton Rate – Rs. /Kg </a:t>
                      </a:r>
                    </a:p>
                  </a:txBody>
                  <a:tcPr marL="9525" marR="9525" marT="9525" marB="0" anchor="ctr"/>
                </a:tc>
                <a:tc>
                  <a:txBody>
                    <a:bodyPr/>
                    <a:lstStyle/>
                    <a:p>
                      <a:pPr algn="ctr" fontAlgn="b"/>
                      <a:r>
                        <a:rPr lang="en-US" sz="1200" b="0" i="0" u="none" strike="noStrike" dirty="0">
                          <a:solidFill>
                            <a:srgbClr val="FF0000"/>
                          </a:solidFill>
                          <a:latin typeface="Calibri"/>
                        </a:rPr>
                        <a:t>            117 </a:t>
                      </a:r>
                    </a:p>
                  </a:txBody>
                  <a:tcPr marL="9525" marR="9525" marT="9525" marB="0" anchor="ctr"/>
                </a:tc>
                <a:tc>
                  <a:txBody>
                    <a:bodyPr/>
                    <a:lstStyle/>
                    <a:p>
                      <a:pPr algn="ctr" fontAlgn="b"/>
                      <a:r>
                        <a:rPr lang="en-US" sz="1200" b="0" i="0" u="none" strike="noStrike" dirty="0">
                          <a:solidFill>
                            <a:srgbClr val="FF0000"/>
                          </a:solidFill>
                          <a:latin typeface="Calibri"/>
                        </a:rPr>
                        <a:t>            116 </a:t>
                      </a:r>
                    </a:p>
                  </a:txBody>
                  <a:tcPr marL="9525" marR="9525" marT="9525" marB="0" anchor="ctr"/>
                </a:tc>
                <a:tc>
                  <a:txBody>
                    <a:bodyPr/>
                    <a:lstStyle/>
                    <a:p>
                      <a:pPr algn="ctr" fontAlgn="b"/>
                      <a:r>
                        <a:rPr lang="en-US" sz="1200" b="0" i="0" u="none" strike="noStrike" dirty="0">
                          <a:latin typeface="Calibri"/>
                        </a:rPr>
                        <a:t>            106 </a:t>
                      </a:r>
                    </a:p>
                  </a:txBody>
                  <a:tcPr marL="9525" marR="9525" marT="9525" marB="0" anchor="ctr"/>
                </a:tc>
                <a:tc>
                  <a:txBody>
                    <a:bodyPr/>
                    <a:lstStyle/>
                    <a:p>
                      <a:pPr algn="ctr" fontAlgn="b"/>
                      <a:r>
                        <a:rPr lang="en-US" sz="1200" b="0" i="0" u="none" strike="noStrike">
                          <a:latin typeface="Calibri"/>
                        </a:rPr>
                        <a:t>              97 </a:t>
                      </a:r>
                    </a:p>
                  </a:txBody>
                  <a:tcPr marL="9525" marR="9525" marT="9525" marB="0" anchor="ctr"/>
                </a:tc>
                <a:tc>
                  <a:txBody>
                    <a:bodyPr/>
                    <a:lstStyle/>
                    <a:p>
                      <a:pPr algn="ctr" fontAlgn="b"/>
                      <a:r>
                        <a:rPr lang="en-US" sz="1200" b="0" i="0" u="none" strike="noStrike">
                          <a:latin typeface="Calibri"/>
                        </a:rPr>
                        <a:t>            113 </a:t>
                      </a:r>
                    </a:p>
                  </a:txBody>
                  <a:tcPr marL="9525" marR="9525" marT="9525" marB="0" anchor="ctr"/>
                </a:tc>
                <a:tc>
                  <a:txBody>
                    <a:bodyPr/>
                    <a:lstStyle/>
                    <a:p>
                      <a:pPr algn="ctr" fontAlgn="b"/>
                      <a:r>
                        <a:rPr lang="en-US" sz="1200" b="0" i="0" u="none" strike="noStrike">
                          <a:latin typeface="Calibri"/>
                        </a:rPr>
                        <a:t>            106 </a:t>
                      </a:r>
                    </a:p>
                  </a:txBody>
                  <a:tcPr marL="9525" marR="9525" marT="9525" marB="0" anchor="ctr"/>
                </a:tc>
                <a:tc>
                  <a:txBody>
                    <a:bodyPr/>
                    <a:lstStyle/>
                    <a:p>
                      <a:pPr algn="ctr" fontAlgn="b"/>
                      <a:r>
                        <a:rPr lang="en-US" sz="1200" b="0" i="0" u="none" strike="noStrike">
                          <a:latin typeface="Calibri"/>
                        </a:rPr>
                        <a:t>            104 </a:t>
                      </a:r>
                    </a:p>
                  </a:txBody>
                  <a:tcPr marL="9525" marR="9525" marT="9525" marB="0" anchor="ctr"/>
                </a:tc>
                <a:tc>
                  <a:txBody>
                    <a:bodyPr/>
                    <a:lstStyle/>
                    <a:p>
                      <a:pPr algn="ctr" fontAlgn="b"/>
                      <a:r>
                        <a:rPr lang="en-US" sz="1200" b="0" i="0" u="none" strike="noStrike">
                          <a:latin typeface="Calibri"/>
                        </a:rPr>
                        <a:t>            119 </a:t>
                      </a:r>
                    </a:p>
                  </a:txBody>
                  <a:tcPr marL="9525" marR="9525" marT="9525" marB="0" anchor="ctr"/>
                </a:tc>
                <a:tc>
                  <a:txBody>
                    <a:bodyPr/>
                    <a:lstStyle/>
                    <a:p>
                      <a:pPr algn="ctr" fontAlgn="b"/>
                      <a:r>
                        <a:rPr lang="en-US" sz="1200" b="0" i="0" u="none" strike="noStrike">
                          <a:latin typeface="Calibri"/>
                        </a:rPr>
                        <a:t>              98 </a:t>
                      </a:r>
                    </a:p>
                  </a:txBody>
                  <a:tcPr marL="9525" marR="9525" marT="9525" marB="0" anchor="ctr"/>
                </a:tc>
                <a:tc>
                  <a:txBody>
                    <a:bodyPr/>
                    <a:lstStyle/>
                    <a:p>
                      <a:pPr algn="ctr" fontAlgn="b"/>
                      <a:r>
                        <a:rPr lang="en-US" sz="1200" b="0" i="0" u="none" strike="noStrike">
                          <a:latin typeface="Calibri"/>
                        </a:rPr>
                        <a:t>              69 </a:t>
                      </a:r>
                    </a:p>
                  </a:txBody>
                  <a:tcPr marL="9525" marR="9525" marT="9525" marB="0" anchor="ctr"/>
                </a:tc>
                <a:extLst>
                  <a:ext uri="{0D108BD9-81ED-4DB2-BD59-A6C34878D82A}">
                    <a16:rowId xmlns:a16="http://schemas.microsoft.com/office/drawing/2014/main" val="10002"/>
                  </a:ext>
                </a:extLst>
              </a:tr>
              <a:tr h="370840">
                <a:tc>
                  <a:txBody>
                    <a:bodyPr/>
                    <a:lstStyle/>
                    <a:p>
                      <a:pPr algn="ctr" fontAlgn="b"/>
                      <a:r>
                        <a:rPr lang="en-US" sz="1200" b="0" i="0" u="none" strike="noStrike">
                          <a:latin typeface="Calibri"/>
                        </a:rPr>
                        <a:t> Sales Qty-MT </a:t>
                      </a:r>
                    </a:p>
                  </a:txBody>
                  <a:tcPr marL="9525" marR="9525" marT="9525" marB="0" anchor="ctr"/>
                </a:tc>
                <a:tc>
                  <a:txBody>
                    <a:bodyPr/>
                    <a:lstStyle/>
                    <a:p>
                      <a:pPr algn="ctr" fontAlgn="b"/>
                      <a:r>
                        <a:rPr lang="en-US" sz="1200" b="0" i="0" u="none" strike="noStrike" dirty="0">
                          <a:latin typeface="Calibri"/>
                        </a:rPr>
                        <a:t>       43,766 </a:t>
                      </a:r>
                    </a:p>
                  </a:txBody>
                  <a:tcPr marL="9525" marR="9525" marT="9525" marB="0" anchor="ctr"/>
                </a:tc>
                <a:tc>
                  <a:txBody>
                    <a:bodyPr/>
                    <a:lstStyle/>
                    <a:p>
                      <a:pPr algn="ctr" fontAlgn="b"/>
                      <a:r>
                        <a:rPr lang="en-US" sz="1200" b="0" i="0" u="none" strike="noStrike" dirty="0">
                          <a:latin typeface="Calibri"/>
                        </a:rPr>
                        <a:t>       40,535 </a:t>
                      </a:r>
                    </a:p>
                  </a:txBody>
                  <a:tcPr marL="9525" marR="9525" marT="9525" marB="0" anchor="ctr"/>
                </a:tc>
                <a:tc>
                  <a:txBody>
                    <a:bodyPr/>
                    <a:lstStyle/>
                    <a:p>
                      <a:pPr algn="ctr" fontAlgn="b"/>
                      <a:r>
                        <a:rPr lang="en-US" sz="1200" b="0" i="0" u="none" strike="noStrike" dirty="0">
                          <a:latin typeface="Calibri"/>
                        </a:rPr>
                        <a:t>       46,364 </a:t>
                      </a:r>
                    </a:p>
                  </a:txBody>
                  <a:tcPr marL="9525" marR="9525" marT="9525" marB="0" anchor="ctr"/>
                </a:tc>
                <a:tc>
                  <a:txBody>
                    <a:bodyPr/>
                    <a:lstStyle/>
                    <a:p>
                      <a:pPr algn="ctr" fontAlgn="b"/>
                      <a:r>
                        <a:rPr lang="en-US" sz="1200" b="0" i="0" u="none" strike="noStrike" dirty="0">
                          <a:latin typeface="Calibri"/>
                        </a:rPr>
                        <a:t>       36,647 </a:t>
                      </a:r>
                    </a:p>
                  </a:txBody>
                  <a:tcPr marL="9525" marR="9525" marT="9525" marB="0" anchor="ctr"/>
                </a:tc>
                <a:tc>
                  <a:txBody>
                    <a:bodyPr/>
                    <a:lstStyle/>
                    <a:p>
                      <a:pPr algn="ctr" fontAlgn="b"/>
                      <a:r>
                        <a:rPr lang="en-US" sz="1200" b="0" i="0" u="none" strike="noStrike">
                          <a:latin typeface="Calibri"/>
                        </a:rPr>
                        <a:t>       33,620 </a:t>
                      </a:r>
                    </a:p>
                  </a:txBody>
                  <a:tcPr marL="9525" marR="9525" marT="9525" marB="0" anchor="ctr"/>
                </a:tc>
                <a:tc>
                  <a:txBody>
                    <a:bodyPr/>
                    <a:lstStyle/>
                    <a:p>
                      <a:pPr algn="ctr" fontAlgn="b"/>
                      <a:r>
                        <a:rPr lang="en-US" sz="1200" b="0" i="0" u="none" strike="noStrike">
                          <a:latin typeface="Calibri"/>
                        </a:rPr>
                        <a:t>       28,399 </a:t>
                      </a:r>
                    </a:p>
                  </a:txBody>
                  <a:tcPr marL="9525" marR="9525" marT="9525" marB="0" anchor="ctr"/>
                </a:tc>
                <a:tc>
                  <a:txBody>
                    <a:bodyPr/>
                    <a:lstStyle/>
                    <a:p>
                      <a:pPr algn="ctr" fontAlgn="b"/>
                      <a:r>
                        <a:rPr lang="en-US" sz="1200" b="0" i="0" u="none" strike="noStrike">
                          <a:latin typeface="Calibri"/>
                        </a:rPr>
                        <a:t>       30,995 </a:t>
                      </a:r>
                    </a:p>
                  </a:txBody>
                  <a:tcPr marL="9525" marR="9525" marT="9525" marB="0" anchor="ctr"/>
                </a:tc>
                <a:tc>
                  <a:txBody>
                    <a:bodyPr/>
                    <a:lstStyle/>
                    <a:p>
                      <a:pPr algn="ctr" fontAlgn="b"/>
                      <a:r>
                        <a:rPr lang="en-US" sz="1200" b="0" i="0" u="none" strike="noStrike">
                          <a:latin typeface="Calibri"/>
                        </a:rPr>
                        <a:t>       30,654 </a:t>
                      </a:r>
                    </a:p>
                  </a:txBody>
                  <a:tcPr marL="9525" marR="9525" marT="9525" marB="0" anchor="ctr"/>
                </a:tc>
                <a:tc>
                  <a:txBody>
                    <a:bodyPr/>
                    <a:lstStyle/>
                    <a:p>
                      <a:pPr algn="ctr" fontAlgn="b"/>
                      <a:r>
                        <a:rPr lang="en-US" sz="1200" b="0" i="0" u="none" strike="noStrike">
                          <a:latin typeface="Calibri"/>
                        </a:rPr>
                        <a:t>       31,897 </a:t>
                      </a:r>
                    </a:p>
                  </a:txBody>
                  <a:tcPr marL="9525" marR="9525" marT="9525" marB="0" anchor="ctr"/>
                </a:tc>
                <a:tc>
                  <a:txBody>
                    <a:bodyPr/>
                    <a:lstStyle/>
                    <a:p>
                      <a:pPr algn="ctr" fontAlgn="b"/>
                      <a:r>
                        <a:rPr lang="en-US" sz="1200" b="0" i="0" u="none" strike="noStrike">
                          <a:latin typeface="Calibri"/>
                        </a:rPr>
                        <a:t>       28,880 </a:t>
                      </a:r>
                    </a:p>
                  </a:txBody>
                  <a:tcPr marL="9525" marR="9525" marT="9525" marB="0" anchor="ctr"/>
                </a:tc>
                <a:extLst>
                  <a:ext uri="{0D108BD9-81ED-4DB2-BD59-A6C34878D82A}">
                    <a16:rowId xmlns:a16="http://schemas.microsoft.com/office/drawing/2014/main" val="10003"/>
                  </a:ext>
                </a:extLst>
              </a:tr>
              <a:tr h="370840">
                <a:tc>
                  <a:txBody>
                    <a:bodyPr/>
                    <a:lstStyle/>
                    <a:p>
                      <a:pPr algn="ctr" fontAlgn="b"/>
                      <a:r>
                        <a:rPr lang="en-US" sz="1200" b="0" i="0" u="none" strike="noStrike">
                          <a:latin typeface="Calibri"/>
                        </a:rPr>
                        <a:t> FOB Rate $ </a:t>
                      </a:r>
                    </a:p>
                  </a:txBody>
                  <a:tcPr marL="9525" marR="9525" marT="9525" marB="0" anchor="ctr"/>
                </a:tc>
                <a:tc>
                  <a:txBody>
                    <a:bodyPr/>
                    <a:lstStyle/>
                    <a:p>
                      <a:pPr algn="ctr" fontAlgn="b"/>
                      <a:r>
                        <a:rPr lang="en-US" sz="1200" b="0" i="0" u="none" strike="noStrike">
                          <a:latin typeface="Calibri"/>
                        </a:rPr>
                        <a:t>           6.78 </a:t>
                      </a:r>
                    </a:p>
                  </a:txBody>
                  <a:tcPr marL="9525" marR="9525" marT="9525" marB="0" anchor="ctr"/>
                </a:tc>
                <a:tc>
                  <a:txBody>
                    <a:bodyPr/>
                    <a:lstStyle/>
                    <a:p>
                      <a:pPr algn="ctr" fontAlgn="b"/>
                      <a:r>
                        <a:rPr lang="en-US" sz="1200" b="0" i="0" u="none" strike="noStrike">
                          <a:latin typeface="Calibri"/>
                        </a:rPr>
                        <a:t>           6.94 </a:t>
                      </a:r>
                    </a:p>
                  </a:txBody>
                  <a:tcPr marL="9525" marR="9525" marT="9525" marB="0" anchor="ctr"/>
                </a:tc>
                <a:tc>
                  <a:txBody>
                    <a:bodyPr/>
                    <a:lstStyle/>
                    <a:p>
                      <a:pPr algn="ctr" fontAlgn="b"/>
                      <a:r>
                        <a:rPr lang="en-US" sz="1200" b="0" i="0" u="none" strike="noStrike">
                          <a:latin typeface="Calibri"/>
                        </a:rPr>
                        <a:t>           6.76 </a:t>
                      </a:r>
                    </a:p>
                  </a:txBody>
                  <a:tcPr marL="9525" marR="9525" marT="9525" marB="0" anchor="ctr"/>
                </a:tc>
                <a:tc>
                  <a:txBody>
                    <a:bodyPr/>
                    <a:lstStyle/>
                    <a:p>
                      <a:pPr algn="ctr" fontAlgn="b"/>
                      <a:r>
                        <a:rPr lang="en-US" sz="1200" b="0" i="0" u="none" strike="noStrike" dirty="0">
                          <a:latin typeface="Calibri"/>
                        </a:rPr>
                        <a:t>           7.04 </a:t>
                      </a:r>
                    </a:p>
                  </a:txBody>
                  <a:tcPr marL="9525" marR="9525" marT="9525" marB="0" anchor="ctr"/>
                </a:tc>
                <a:tc>
                  <a:txBody>
                    <a:bodyPr/>
                    <a:lstStyle/>
                    <a:p>
                      <a:pPr algn="ctr" fontAlgn="b"/>
                      <a:r>
                        <a:rPr lang="en-US" sz="1200" b="0" i="0" u="none" strike="noStrike" dirty="0">
                          <a:latin typeface="Calibri"/>
                        </a:rPr>
                        <a:t>           7.90 </a:t>
                      </a:r>
                    </a:p>
                  </a:txBody>
                  <a:tcPr marL="9525" marR="9525" marT="9525" marB="0" anchor="ctr"/>
                </a:tc>
                <a:tc>
                  <a:txBody>
                    <a:bodyPr/>
                    <a:lstStyle/>
                    <a:p>
                      <a:pPr algn="ctr" fontAlgn="b"/>
                      <a:r>
                        <a:rPr lang="en-US" sz="1200" b="0" i="0" u="none" strike="noStrike" dirty="0">
                          <a:latin typeface="Calibri"/>
                        </a:rPr>
                        <a:t>           8.32 </a:t>
                      </a:r>
                    </a:p>
                  </a:txBody>
                  <a:tcPr marL="9525" marR="9525" marT="9525" marB="0" anchor="ctr"/>
                </a:tc>
                <a:tc>
                  <a:txBody>
                    <a:bodyPr/>
                    <a:lstStyle/>
                    <a:p>
                      <a:pPr algn="ctr" fontAlgn="b"/>
                      <a:r>
                        <a:rPr lang="en-US" sz="1200" b="0" i="0" u="none" strike="noStrike">
                          <a:latin typeface="Calibri"/>
                        </a:rPr>
                        <a:t>           7.13 </a:t>
                      </a:r>
                    </a:p>
                  </a:txBody>
                  <a:tcPr marL="9525" marR="9525" marT="9525" marB="0" anchor="ctr"/>
                </a:tc>
                <a:tc>
                  <a:txBody>
                    <a:bodyPr/>
                    <a:lstStyle/>
                    <a:p>
                      <a:pPr algn="ctr" fontAlgn="b"/>
                      <a:r>
                        <a:rPr lang="en-US" sz="1200" b="0" i="0" u="none" strike="noStrike">
                          <a:latin typeface="Calibri"/>
                        </a:rPr>
                        <a:t>           7.88 </a:t>
                      </a:r>
                    </a:p>
                  </a:txBody>
                  <a:tcPr marL="9525" marR="9525" marT="9525" marB="0" anchor="ctr"/>
                </a:tc>
                <a:tc>
                  <a:txBody>
                    <a:bodyPr/>
                    <a:lstStyle/>
                    <a:p>
                      <a:pPr algn="ctr" fontAlgn="b"/>
                      <a:r>
                        <a:rPr lang="en-US" sz="1200" b="0" i="0" u="none" strike="noStrike">
                          <a:latin typeface="Calibri"/>
                        </a:rPr>
                        <a:t>           7.42 </a:t>
                      </a:r>
                    </a:p>
                  </a:txBody>
                  <a:tcPr marL="9525" marR="9525" marT="9525" marB="0" anchor="ctr"/>
                </a:tc>
                <a:tc>
                  <a:txBody>
                    <a:bodyPr/>
                    <a:lstStyle/>
                    <a:p>
                      <a:pPr algn="ctr" fontAlgn="b"/>
                      <a:r>
                        <a:rPr lang="en-US" sz="1200" b="0" i="0" u="none" strike="noStrike">
                          <a:latin typeface="Calibri"/>
                        </a:rPr>
                        <a:t>           6.21 </a:t>
                      </a:r>
                    </a:p>
                  </a:txBody>
                  <a:tcPr marL="9525" marR="9525" marT="9525" marB="0" anchor="ctr"/>
                </a:tc>
                <a:extLst>
                  <a:ext uri="{0D108BD9-81ED-4DB2-BD59-A6C34878D82A}">
                    <a16:rowId xmlns:a16="http://schemas.microsoft.com/office/drawing/2014/main" val="10004"/>
                  </a:ext>
                </a:extLst>
              </a:tr>
              <a:tr h="370840">
                <a:tc>
                  <a:txBody>
                    <a:bodyPr/>
                    <a:lstStyle/>
                    <a:p>
                      <a:pPr algn="ctr" fontAlgn="b"/>
                      <a:r>
                        <a:rPr lang="en-US" sz="1200" b="0" i="0" u="none" strike="noStrike" dirty="0">
                          <a:latin typeface="Calibri"/>
                        </a:rPr>
                        <a:t> Conversion Cost</a:t>
                      </a:r>
                      <a:r>
                        <a:rPr lang="en-US" sz="1200" b="0" i="0" u="none" strike="noStrike" baseline="0" dirty="0">
                          <a:latin typeface="Calibri"/>
                        </a:rPr>
                        <a:t> – Rs/</a:t>
                      </a:r>
                      <a:r>
                        <a:rPr lang="en-US" sz="1200" b="0" i="0" u="none" strike="noStrike" dirty="0">
                          <a:latin typeface="Calibri"/>
                        </a:rPr>
                        <a:t>kg </a:t>
                      </a:r>
                    </a:p>
                  </a:txBody>
                  <a:tcPr marL="9525" marR="9525" marT="9525" marB="0" anchor="ctr"/>
                </a:tc>
                <a:tc>
                  <a:txBody>
                    <a:bodyPr/>
                    <a:lstStyle/>
                    <a:p>
                      <a:pPr algn="ctr" fontAlgn="b"/>
                      <a:r>
                        <a:rPr lang="en-US" sz="1200" b="0" i="0" u="none" strike="noStrike" dirty="0">
                          <a:solidFill>
                            <a:srgbClr val="FF0000"/>
                          </a:solidFill>
                          <a:latin typeface="Calibri"/>
                        </a:rPr>
                        <a:t>            204 </a:t>
                      </a:r>
                    </a:p>
                  </a:txBody>
                  <a:tcPr marL="9525" marR="9525" marT="9525" marB="0" anchor="ctr"/>
                </a:tc>
                <a:tc>
                  <a:txBody>
                    <a:bodyPr/>
                    <a:lstStyle/>
                    <a:p>
                      <a:pPr algn="ctr" fontAlgn="b"/>
                      <a:r>
                        <a:rPr lang="en-US" sz="1200" b="0" i="0" u="none" strike="noStrike" dirty="0">
                          <a:solidFill>
                            <a:srgbClr val="FF0000"/>
                          </a:solidFill>
                          <a:latin typeface="Calibri"/>
                        </a:rPr>
                        <a:t>            182 </a:t>
                      </a:r>
                    </a:p>
                  </a:txBody>
                  <a:tcPr marL="9525" marR="9525" marT="9525" marB="0" anchor="ctr"/>
                </a:tc>
                <a:tc>
                  <a:txBody>
                    <a:bodyPr/>
                    <a:lstStyle/>
                    <a:p>
                      <a:pPr algn="ctr" fontAlgn="b"/>
                      <a:r>
                        <a:rPr lang="en-US" sz="1200" b="0" i="0" u="none" strike="noStrike">
                          <a:latin typeface="Calibri"/>
                        </a:rPr>
                        <a:t>            179 </a:t>
                      </a:r>
                    </a:p>
                  </a:txBody>
                  <a:tcPr marL="9525" marR="9525" marT="9525" marB="0" anchor="ctr"/>
                </a:tc>
                <a:tc>
                  <a:txBody>
                    <a:bodyPr/>
                    <a:lstStyle/>
                    <a:p>
                      <a:pPr algn="ctr" fontAlgn="b"/>
                      <a:r>
                        <a:rPr lang="en-US" sz="1200" b="0" i="0" u="none" strike="noStrike">
                          <a:latin typeface="Calibri"/>
                        </a:rPr>
                        <a:t>            206 </a:t>
                      </a:r>
                    </a:p>
                  </a:txBody>
                  <a:tcPr marL="9525" marR="9525" marT="9525" marB="0" anchor="ctr"/>
                </a:tc>
                <a:tc>
                  <a:txBody>
                    <a:bodyPr/>
                    <a:lstStyle/>
                    <a:p>
                      <a:pPr algn="ctr" fontAlgn="b"/>
                      <a:r>
                        <a:rPr lang="en-US" sz="1200" b="0" i="0" u="none" strike="noStrike" dirty="0">
                          <a:latin typeface="Calibri"/>
                        </a:rPr>
                        <a:t>            217 </a:t>
                      </a:r>
                    </a:p>
                  </a:txBody>
                  <a:tcPr marL="9525" marR="9525" marT="9525" marB="0" anchor="ctr"/>
                </a:tc>
                <a:tc>
                  <a:txBody>
                    <a:bodyPr/>
                    <a:lstStyle/>
                    <a:p>
                      <a:pPr algn="ctr" fontAlgn="b"/>
                      <a:r>
                        <a:rPr lang="en-US" sz="1200" b="0" i="0" u="none" strike="noStrike" dirty="0">
                          <a:latin typeface="Calibri"/>
                        </a:rPr>
                        <a:t>            166 </a:t>
                      </a:r>
                    </a:p>
                  </a:txBody>
                  <a:tcPr marL="9525" marR="9525" marT="9525" marB="0" anchor="ctr"/>
                </a:tc>
                <a:tc>
                  <a:txBody>
                    <a:bodyPr/>
                    <a:lstStyle/>
                    <a:p>
                      <a:pPr algn="ctr" fontAlgn="b"/>
                      <a:r>
                        <a:rPr lang="en-US" sz="1200" b="0" i="0" u="none" strike="noStrike" dirty="0">
                          <a:latin typeface="Calibri"/>
                        </a:rPr>
                        <a:t>            147 </a:t>
                      </a:r>
                    </a:p>
                  </a:txBody>
                  <a:tcPr marL="9525" marR="9525" marT="9525" marB="0" anchor="ctr"/>
                </a:tc>
                <a:tc>
                  <a:txBody>
                    <a:bodyPr/>
                    <a:lstStyle/>
                    <a:p>
                      <a:pPr algn="ctr" fontAlgn="b"/>
                      <a:r>
                        <a:rPr lang="en-US" sz="1200" b="0" i="0" u="none" strike="noStrike" dirty="0">
                          <a:latin typeface="Calibri"/>
                        </a:rPr>
                        <a:t>            143 </a:t>
                      </a:r>
                    </a:p>
                  </a:txBody>
                  <a:tcPr marL="9525" marR="9525" marT="9525" marB="0" anchor="ctr"/>
                </a:tc>
                <a:tc>
                  <a:txBody>
                    <a:bodyPr/>
                    <a:lstStyle/>
                    <a:p>
                      <a:pPr algn="ctr" fontAlgn="b"/>
                      <a:r>
                        <a:rPr lang="en-US" sz="1200" b="0" i="0" u="none" strike="noStrike" dirty="0">
                          <a:latin typeface="Calibri"/>
                        </a:rPr>
                        <a:t>            109 </a:t>
                      </a:r>
                    </a:p>
                  </a:txBody>
                  <a:tcPr marL="9525" marR="9525" marT="9525" marB="0" anchor="ctr"/>
                </a:tc>
                <a:tc>
                  <a:txBody>
                    <a:bodyPr/>
                    <a:lstStyle/>
                    <a:p>
                      <a:pPr algn="ctr" fontAlgn="b"/>
                      <a:r>
                        <a:rPr lang="en-US" sz="1200" b="0" i="0" u="none" strike="noStrike" dirty="0">
                          <a:latin typeface="Calibri"/>
                        </a:rPr>
                        <a:t>            112 </a:t>
                      </a:r>
                    </a:p>
                  </a:txBody>
                  <a:tcPr marL="9525" marR="9525" marT="9525" marB="0" anchor="ctr"/>
                </a:tc>
                <a:extLst>
                  <a:ext uri="{0D108BD9-81ED-4DB2-BD59-A6C34878D82A}">
                    <a16:rowId xmlns:a16="http://schemas.microsoft.com/office/drawing/2014/main" val="10005"/>
                  </a:ext>
                </a:extLst>
              </a:tr>
              <a:tr h="370840">
                <a:tc>
                  <a:txBody>
                    <a:bodyPr/>
                    <a:lstStyle/>
                    <a:p>
                      <a:pPr algn="ctr" fontAlgn="b"/>
                      <a:r>
                        <a:rPr lang="en-US" sz="1200" b="1" i="0" u="none" strike="noStrike" dirty="0">
                          <a:latin typeface="Calibri"/>
                        </a:rPr>
                        <a:t> EBIDTA %</a:t>
                      </a:r>
                    </a:p>
                  </a:txBody>
                  <a:tcPr marL="9525" marR="9525" marT="9525" marB="0" anchor="ctr"/>
                </a:tc>
                <a:tc>
                  <a:txBody>
                    <a:bodyPr/>
                    <a:lstStyle/>
                    <a:p>
                      <a:pPr algn="r" fontAlgn="b"/>
                      <a:r>
                        <a:rPr lang="en-US" sz="1200" b="1" i="0" u="none" strike="noStrike" dirty="0">
                          <a:solidFill>
                            <a:srgbClr val="FF0000"/>
                          </a:solidFill>
                          <a:latin typeface="Calibri"/>
                        </a:rPr>
                        <a:t>8%</a:t>
                      </a: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endParaRPr lang="en-US" sz="1200" b="1" i="0" u="none" strike="noStrike" dirty="0">
                        <a:latin typeface="Calibri"/>
                      </a:endParaRPr>
                    </a:p>
                  </a:txBody>
                  <a:tcPr marL="9525" marR="9525" marT="9525" marB="0" anchor="ctr"/>
                </a:tc>
                <a:tc>
                  <a:txBody>
                    <a:bodyPr/>
                    <a:lstStyle/>
                    <a:p>
                      <a:pPr algn="r" fontAlgn="b"/>
                      <a:r>
                        <a:rPr lang="en-US" sz="1200" b="1" i="0" u="none" strike="noStrike" dirty="0">
                          <a:latin typeface="Calibri"/>
                        </a:rPr>
                        <a:t>20%</a:t>
                      </a:r>
                    </a:p>
                  </a:txBody>
                  <a:tcPr marL="9525" marR="9525" marT="9525" marB="0" anchor="ctr"/>
                </a:tc>
                <a:extLst>
                  <a:ext uri="{0D108BD9-81ED-4DB2-BD59-A6C34878D82A}">
                    <a16:rowId xmlns:a16="http://schemas.microsoft.com/office/drawing/2014/main" val="10006"/>
                  </a:ext>
                </a:extLst>
              </a:tr>
            </a:tbl>
          </a:graphicData>
        </a:graphic>
      </p:graphicFrame>
      <p:sp>
        <p:nvSpPr>
          <p:cNvPr id="8" name="Rectangle 7"/>
          <p:cNvSpPr/>
          <p:nvPr/>
        </p:nvSpPr>
        <p:spPr>
          <a:xfrm>
            <a:off x="1240971" y="1632856"/>
            <a:ext cx="7696200"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0081" y="2743224"/>
            <a:ext cx="7696200"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186543" y="3810000"/>
            <a:ext cx="7249885" cy="11647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EBIDTA 8% for FY19 as compared to 20% in FT10</a:t>
            </a:r>
          </a:p>
          <a:p>
            <a:pPr algn="ctr"/>
            <a:r>
              <a:rPr lang="en-US" dirty="0">
                <a:solidFill>
                  <a:srgbClr val="FF0000"/>
                </a:solidFill>
              </a:rPr>
              <a:t>Conversion Cost has increased by Rs. 92 per Kg in last 10 Years (82%)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430459"/>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Cost Trends – Last 10 Years (Rs/ Kg) - Towel</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nvGraphicFramePr>
        <p:xfrm>
          <a:off x="76199" y="517858"/>
          <a:ext cx="8926283" cy="5093234"/>
        </p:xfrm>
        <a:graphic>
          <a:graphicData uri="http://schemas.openxmlformats.org/drawingml/2006/table">
            <a:tbl>
              <a:tblPr firstRow="1" bandRow="1">
                <a:tableStyleId>{F5AB1C69-6EDB-4FF4-983F-18BD219EF322}</a:tableStyleId>
              </a:tblPr>
              <a:tblGrid>
                <a:gridCol w="918076">
                  <a:extLst>
                    <a:ext uri="{9D8B030D-6E8A-4147-A177-3AD203B41FA5}">
                      <a16:colId xmlns:a16="http://schemas.microsoft.com/office/drawing/2014/main" val="20000"/>
                    </a:ext>
                  </a:extLst>
                </a:gridCol>
                <a:gridCol w="704887">
                  <a:extLst>
                    <a:ext uri="{9D8B030D-6E8A-4147-A177-3AD203B41FA5}">
                      <a16:colId xmlns:a16="http://schemas.microsoft.com/office/drawing/2014/main" val="20001"/>
                    </a:ext>
                  </a:extLst>
                </a:gridCol>
                <a:gridCol w="811480">
                  <a:extLst>
                    <a:ext uri="{9D8B030D-6E8A-4147-A177-3AD203B41FA5}">
                      <a16:colId xmlns:a16="http://schemas.microsoft.com/office/drawing/2014/main" val="20002"/>
                    </a:ext>
                  </a:extLst>
                </a:gridCol>
                <a:gridCol w="811480">
                  <a:extLst>
                    <a:ext uri="{9D8B030D-6E8A-4147-A177-3AD203B41FA5}">
                      <a16:colId xmlns:a16="http://schemas.microsoft.com/office/drawing/2014/main" val="20003"/>
                    </a:ext>
                  </a:extLst>
                </a:gridCol>
                <a:gridCol w="811480">
                  <a:extLst>
                    <a:ext uri="{9D8B030D-6E8A-4147-A177-3AD203B41FA5}">
                      <a16:colId xmlns:a16="http://schemas.microsoft.com/office/drawing/2014/main" val="20004"/>
                    </a:ext>
                  </a:extLst>
                </a:gridCol>
                <a:gridCol w="811480">
                  <a:extLst>
                    <a:ext uri="{9D8B030D-6E8A-4147-A177-3AD203B41FA5}">
                      <a16:colId xmlns:a16="http://schemas.microsoft.com/office/drawing/2014/main" val="20005"/>
                    </a:ext>
                  </a:extLst>
                </a:gridCol>
                <a:gridCol w="811480">
                  <a:extLst>
                    <a:ext uri="{9D8B030D-6E8A-4147-A177-3AD203B41FA5}">
                      <a16:colId xmlns:a16="http://schemas.microsoft.com/office/drawing/2014/main" val="20006"/>
                    </a:ext>
                  </a:extLst>
                </a:gridCol>
                <a:gridCol w="811480">
                  <a:extLst>
                    <a:ext uri="{9D8B030D-6E8A-4147-A177-3AD203B41FA5}">
                      <a16:colId xmlns:a16="http://schemas.microsoft.com/office/drawing/2014/main" val="20007"/>
                    </a:ext>
                  </a:extLst>
                </a:gridCol>
                <a:gridCol w="811480">
                  <a:extLst>
                    <a:ext uri="{9D8B030D-6E8A-4147-A177-3AD203B41FA5}">
                      <a16:colId xmlns:a16="http://schemas.microsoft.com/office/drawing/2014/main" val="20008"/>
                    </a:ext>
                  </a:extLst>
                </a:gridCol>
                <a:gridCol w="811480">
                  <a:extLst>
                    <a:ext uri="{9D8B030D-6E8A-4147-A177-3AD203B41FA5}">
                      <a16:colId xmlns:a16="http://schemas.microsoft.com/office/drawing/2014/main" val="20009"/>
                    </a:ext>
                  </a:extLst>
                </a:gridCol>
                <a:gridCol w="811480">
                  <a:extLst>
                    <a:ext uri="{9D8B030D-6E8A-4147-A177-3AD203B41FA5}">
                      <a16:colId xmlns:a16="http://schemas.microsoft.com/office/drawing/2014/main" val="20010"/>
                    </a:ext>
                  </a:extLst>
                </a:gridCol>
              </a:tblGrid>
              <a:tr h="277978">
                <a:tc>
                  <a:txBody>
                    <a:bodyPr/>
                    <a:lstStyle/>
                    <a:p>
                      <a:pPr algn="l" fontAlgn="b"/>
                      <a:r>
                        <a:rPr lang="en-US" sz="1200" u="none" strike="noStrike" dirty="0"/>
                        <a:t> </a:t>
                      </a:r>
                      <a:endParaRPr lang="en-US" sz="1200" b="1" i="0" u="none" strike="noStrike" dirty="0">
                        <a:latin typeface="Calibri"/>
                      </a:endParaRPr>
                    </a:p>
                  </a:txBody>
                  <a:tcPr marL="9525" marR="9525" marT="9525" marB="0" anchor="b"/>
                </a:tc>
                <a:tc>
                  <a:txBody>
                    <a:bodyPr/>
                    <a:lstStyle/>
                    <a:p>
                      <a:pPr algn="ctr" fontAlgn="b"/>
                      <a:r>
                        <a:rPr lang="en-US" sz="1200" u="none" strike="noStrike" dirty="0"/>
                        <a:t> 2018-19 </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2017-18 </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2016-17 </a:t>
                      </a:r>
                      <a:endParaRPr lang="en-US" sz="1200" b="1" i="0" u="none" strike="noStrike" dirty="0">
                        <a:latin typeface="Calibri"/>
                      </a:endParaRPr>
                    </a:p>
                  </a:txBody>
                  <a:tcPr marL="9525" marR="9525" marT="9525" marB="0" anchor="ctr"/>
                </a:tc>
                <a:tc>
                  <a:txBody>
                    <a:bodyPr/>
                    <a:lstStyle/>
                    <a:p>
                      <a:pPr algn="ctr" fontAlgn="b"/>
                      <a:r>
                        <a:rPr lang="en-US" sz="1200" u="none" strike="noStrike" dirty="0"/>
                        <a:t>2015-16</a:t>
                      </a:r>
                      <a:endParaRPr lang="en-US" sz="1200" b="1" i="0" u="none" strike="noStrike" dirty="0">
                        <a:latin typeface="Calibri"/>
                      </a:endParaRPr>
                    </a:p>
                  </a:txBody>
                  <a:tcPr marL="9525" marR="9525" marT="9525" marB="0" anchor="ctr"/>
                </a:tc>
                <a:tc>
                  <a:txBody>
                    <a:bodyPr/>
                    <a:lstStyle/>
                    <a:p>
                      <a:pPr algn="ctr" fontAlgn="b"/>
                      <a:r>
                        <a:rPr lang="en-US" sz="1200" u="none" strike="noStrike" dirty="0"/>
                        <a:t>2014-15</a:t>
                      </a:r>
                      <a:endParaRPr lang="en-US" sz="1200" b="1" i="0" u="none" strike="noStrike" dirty="0">
                        <a:latin typeface="Calibri"/>
                      </a:endParaRPr>
                    </a:p>
                  </a:txBody>
                  <a:tcPr marL="9525" marR="9525" marT="9525" marB="0" anchor="ctr"/>
                </a:tc>
                <a:tc>
                  <a:txBody>
                    <a:bodyPr/>
                    <a:lstStyle/>
                    <a:p>
                      <a:pPr algn="ctr" fontAlgn="b"/>
                      <a:r>
                        <a:rPr lang="en-US" sz="1200" u="none" strike="noStrike" dirty="0"/>
                        <a:t>2013-14</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2012-13 </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2011-12 </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2010-11 </a:t>
                      </a:r>
                      <a:endParaRPr lang="en-US" sz="1200" b="1" i="0" u="none" strike="noStrike" dirty="0">
                        <a:latin typeface="Calibri"/>
                      </a:endParaRPr>
                    </a:p>
                  </a:txBody>
                  <a:tcPr marL="9525" marR="9525" marT="9525" marB="0" anchor="ctr"/>
                </a:tc>
                <a:tc>
                  <a:txBody>
                    <a:bodyPr/>
                    <a:lstStyle/>
                    <a:p>
                      <a:pPr algn="ctr" fontAlgn="b"/>
                      <a:r>
                        <a:rPr lang="en-US" sz="1200" u="none" strike="noStrike" dirty="0"/>
                        <a:t> 2009-10 </a:t>
                      </a:r>
                      <a:endParaRPr lang="en-US" sz="1200" b="1" i="0" u="none" strike="noStrike" dirty="0">
                        <a:latin typeface="Calibri"/>
                      </a:endParaRPr>
                    </a:p>
                  </a:txBody>
                  <a:tcPr marL="9525" marR="9525" marT="9525" marB="0" anchor="ctr"/>
                </a:tc>
                <a:extLst>
                  <a:ext uri="{0D108BD9-81ED-4DB2-BD59-A6C34878D82A}">
                    <a16:rowId xmlns:a16="http://schemas.microsoft.com/office/drawing/2014/main" val="10000"/>
                  </a:ext>
                </a:extLst>
              </a:tr>
              <a:tr h="337679">
                <a:tc>
                  <a:txBody>
                    <a:bodyPr/>
                    <a:lstStyle/>
                    <a:p>
                      <a:pPr algn="l" fontAlgn="b"/>
                      <a:r>
                        <a:rPr lang="en-US" sz="1200" u="none" strike="noStrike" dirty="0"/>
                        <a:t>Raw Material</a:t>
                      </a:r>
                    </a:p>
                    <a:p>
                      <a:pPr algn="l" fontAlgn="b"/>
                      <a:r>
                        <a:rPr lang="en-US" sz="1050" b="0" i="0" u="none" strike="noStrike" dirty="0" err="1">
                          <a:latin typeface="Calibri"/>
                        </a:rPr>
                        <a:t>Cotton:Yarn</a:t>
                      </a:r>
                      <a:endParaRPr lang="en-US" sz="1050" b="0" i="0" u="none" strike="noStrike" dirty="0">
                        <a:latin typeface="Calibri"/>
                      </a:endParaRPr>
                    </a:p>
                  </a:txBody>
                  <a:tcPr marL="9525" marR="9525" marT="9525" marB="0" anchor="ctr"/>
                </a:tc>
                <a:tc>
                  <a:txBody>
                    <a:bodyPr/>
                    <a:lstStyle/>
                    <a:p>
                      <a:pPr algn="ctr" fontAlgn="b"/>
                      <a:r>
                        <a:rPr lang="en-US" sz="1200" b="1" u="none" strike="noStrike" dirty="0"/>
                        <a:t>117/247 </a:t>
                      </a:r>
                      <a:endParaRPr lang="en-US" sz="1200" b="1" i="0" u="none" strike="noStrike" dirty="0">
                        <a:latin typeface="Calibri"/>
                      </a:endParaRPr>
                    </a:p>
                  </a:txBody>
                  <a:tcPr marL="9525" marR="9525" marT="9525" marB="0" anchor="ctr"/>
                </a:tc>
                <a:tc>
                  <a:txBody>
                    <a:bodyPr/>
                    <a:lstStyle/>
                    <a:p>
                      <a:pPr algn="ctr" fontAlgn="b"/>
                      <a:r>
                        <a:rPr lang="en-US" sz="1200" u="none" strike="noStrike"/>
                        <a:t>            238 </a:t>
                      </a:r>
                      <a:endParaRPr lang="en-US" sz="1200" b="0" i="0" u="none" strike="noStrike">
                        <a:latin typeface="Calibri"/>
                      </a:endParaRPr>
                    </a:p>
                  </a:txBody>
                  <a:tcPr marL="9525" marR="9525" marT="9525" marB="0" anchor="ctr"/>
                </a:tc>
                <a:tc>
                  <a:txBody>
                    <a:bodyPr/>
                    <a:lstStyle/>
                    <a:p>
                      <a:pPr algn="ctr" fontAlgn="b"/>
                      <a:r>
                        <a:rPr lang="en-US" sz="1200" u="none" strike="noStrike" dirty="0"/>
                        <a:t>            220 </a:t>
                      </a:r>
                      <a:endParaRPr lang="en-US" sz="1200" b="0" i="0" u="none" strike="noStrike" dirty="0">
                        <a:latin typeface="Calibri"/>
                      </a:endParaRPr>
                    </a:p>
                  </a:txBody>
                  <a:tcPr marL="9525" marR="9525" marT="9525" marB="0" anchor="ctr"/>
                </a:tc>
                <a:tc>
                  <a:txBody>
                    <a:bodyPr/>
                    <a:lstStyle/>
                    <a:p>
                      <a:pPr algn="ctr" fontAlgn="b"/>
                      <a:r>
                        <a:rPr lang="en-US" sz="1200" u="none" strike="noStrike" dirty="0"/>
                        <a:t>            200 </a:t>
                      </a:r>
                      <a:endParaRPr lang="en-US" sz="1200" b="0" i="0" u="none" strike="noStrike" dirty="0">
                        <a:latin typeface="Calibri"/>
                      </a:endParaRPr>
                    </a:p>
                  </a:txBody>
                  <a:tcPr marL="9525" marR="9525" marT="9525" marB="0" anchor="ctr"/>
                </a:tc>
                <a:tc>
                  <a:txBody>
                    <a:bodyPr/>
                    <a:lstStyle/>
                    <a:p>
                      <a:pPr algn="ctr" fontAlgn="b"/>
                      <a:r>
                        <a:rPr lang="en-US" sz="1200" u="none" strike="noStrike" dirty="0"/>
                        <a:t>            227 </a:t>
                      </a:r>
                      <a:endParaRPr lang="en-US" sz="1200" b="0" i="0" u="none" strike="noStrike" dirty="0">
                        <a:latin typeface="Calibri"/>
                      </a:endParaRPr>
                    </a:p>
                  </a:txBody>
                  <a:tcPr marL="9525" marR="9525" marT="9525" marB="0" anchor="ctr"/>
                </a:tc>
                <a:tc>
                  <a:txBody>
                    <a:bodyPr/>
                    <a:lstStyle/>
                    <a:p>
                      <a:pPr algn="ctr" fontAlgn="b"/>
                      <a:r>
                        <a:rPr lang="en-US" sz="1200" u="none" strike="noStrike"/>
                        <a:t>            283 </a:t>
                      </a:r>
                      <a:endParaRPr lang="en-US" sz="1200" b="0" i="0" u="none" strike="noStrike">
                        <a:latin typeface="Calibri"/>
                      </a:endParaRPr>
                    </a:p>
                  </a:txBody>
                  <a:tcPr marL="9525" marR="9525" marT="9525" marB="0" anchor="ctr"/>
                </a:tc>
                <a:tc>
                  <a:txBody>
                    <a:bodyPr/>
                    <a:lstStyle/>
                    <a:p>
                      <a:pPr algn="ctr" fontAlgn="b"/>
                      <a:r>
                        <a:rPr lang="en-US" sz="1200" u="none" strike="noStrike"/>
                        <a:t>            214 </a:t>
                      </a:r>
                      <a:endParaRPr lang="en-US" sz="1200" b="0" i="0" u="none" strike="noStrike">
                        <a:latin typeface="Calibri"/>
                      </a:endParaRPr>
                    </a:p>
                  </a:txBody>
                  <a:tcPr marL="9525" marR="9525" marT="9525" marB="0" anchor="ctr"/>
                </a:tc>
                <a:tc>
                  <a:txBody>
                    <a:bodyPr/>
                    <a:lstStyle/>
                    <a:p>
                      <a:pPr algn="ctr" fontAlgn="b"/>
                      <a:r>
                        <a:rPr lang="en-US" sz="1200" u="none" strike="noStrike"/>
                        <a:t>            211 </a:t>
                      </a:r>
                      <a:endParaRPr lang="en-US" sz="1200" b="0" i="0" u="none" strike="noStrike">
                        <a:latin typeface="Calibri"/>
                      </a:endParaRPr>
                    </a:p>
                  </a:txBody>
                  <a:tcPr marL="9525" marR="9525" marT="9525" marB="0" anchor="ctr"/>
                </a:tc>
                <a:tc>
                  <a:txBody>
                    <a:bodyPr/>
                    <a:lstStyle/>
                    <a:p>
                      <a:pPr algn="ctr" fontAlgn="b"/>
                      <a:r>
                        <a:rPr lang="en-US" sz="1200" u="none" strike="noStrike"/>
                        <a:t>            196 </a:t>
                      </a:r>
                      <a:endParaRPr lang="en-US" sz="1200" b="0" i="0" u="none" strike="noStrike">
                        <a:latin typeface="Calibri"/>
                      </a:endParaRPr>
                    </a:p>
                  </a:txBody>
                  <a:tcPr marL="9525" marR="9525" marT="9525" marB="0" anchor="ctr"/>
                </a:tc>
                <a:tc>
                  <a:txBody>
                    <a:bodyPr/>
                    <a:lstStyle/>
                    <a:p>
                      <a:pPr algn="ctr" fontAlgn="b"/>
                      <a:r>
                        <a:rPr lang="en-US" sz="1200" u="none" strike="noStrike" dirty="0"/>
                        <a:t>           </a:t>
                      </a:r>
                      <a:r>
                        <a:rPr lang="en-US" sz="1200" b="1" u="none" strike="noStrike" dirty="0"/>
                        <a:t>69/135</a:t>
                      </a:r>
                      <a:r>
                        <a:rPr lang="en-US" sz="1200" u="none" strike="noStrike" dirty="0"/>
                        <a:t> </a:t>
                      </a:r>
                      <a:endParaRPr lang="en-US" sz="1200" b="0" i="0" u="none" strike="noStrike" dirty="0">
                        <a:latin typeface="Calibri"/>
                      </a:endParaRPr>
                    </a:p>
                  </a:txBody>
                  <a:tcPr marL="9525" marR="9525" marT="9525" marB="0" anchor="ctr"/>
                </a:tc>
                <a:extLst>
                  <a:ext uri="{0D108BD9-81ED-4DB2-BD59-A6C34878D82A}">
                    <a16:rowId xmlns:a16="http://schemas.microsoft.com/office/drawing/2014/main" val="10001"/>
                  </a:ext>
                </a:extLst>
              </a:tr>
              <a:tr h="337679">
                <a:tc>
                  <a:txBody>
                    <a:bodyPr/>
                    <a:lstStyle/>
                    <a:p>
                      <a:pPr algn="l" fontAlgn="b"/>
                      <a:r>
                        <a:rPr lang="en-US" sz="1200" u="none" strike="noStrike"/>
                        <a:t>Dyes &amp; Chemicals</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25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25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a:t>              26 </a:t>
                      </a:r>
                      <a:endParaRPr lang="en-US" sz="1200" b="0" i="0" u="none" strike="noStrike">
                        <a:latin typeface="Calibri"/>
                      </a:endParaRPr>
                    </a:p>
                  </a:txBody>
                  <a:tcPr marL="9525" marR="9525" marT="9525" marB="0" anchor="ctr"/>
                </a:tc>
                <a:tc>
                  <a:txBody>
                    <a:bodyPr/>
                    <a:lstStyle/>
                    <a:p>
                      <a:pPr algn="ctr" fontAlgn="b"/>
                      <a:r>
                        <a:rPr lang="en-US" sz="1200" u="none" strike="noStrike"/>
                        <a:t>              30 </a:t>
                      </a:r>
                      <a:endParaRPr lang="en-US" sz="1200" b="0" i="0" u="none" strike="noStrike">
                        <a:latin typeface="Calibri"/>
                      </a:endParaRPr>
                    </a:p>
                  </a:txBody>
                  <a:tcPr marL="9525" marR="9525" marT="9525" marB="0" anchor="ctr"/>
                </a:tc>
                <a:tc>
                  <a:txBody>
                    <a:bodyPr/>
                    <a:lstStyle/>
                    <a:p>
                      <a:pPr algn="ctr" fontAlgn="b"/>
                      <a:r>
                        <a:rPr lang="en-US" sz="1200" u="none" strike="noStrike" dirty="0"/>
                        <a:t>              34 </a:t>
                      </a:r>
                      <a:endParaRPr lang="en-US" sz="1200" b="0" i="0" u="none" strike="noStrike" dirty="0">
                        <a:latin typeface="Calibri"/>
                      </a:endParaRPr>
                    </a:p>
                  </a:txBody>
                  <a:tcPr marL="9525" marR="9525" marT="9525" marB="0" anchor="ctr"/>
                </a:tc>
                <a:tc>
                  <a:txBody>
                    <a:bodyPr/>
                    <a:lstStyle/>
                    <a:p>
                      <a:pPr algn="ctr" fontAlgn="b"/>
                      <a:r>
                        <a:rPr lang="en-US" sz="1200" u="none" strike="noStrike" dirty="0"/>
                        <a:t>              31 </a:t>
                      </a:r>
                      <a:endParaRPr lang="en-US" sz="1200" b="0" i="0" u="none" strike="noStrike" dirty="0">
                        <a:latin typeface="Calibri"/>
                      </a:endParaRPr>
                    </a:p>
                  </a:txBody>
                  <a:tcPr marL="9525" marR="9525" marT="9525" marB="0" anchor="ctr"/>
                </a:tc>
                <a:tc>
                  <a:txBody>
                    <a:bodyPr/>
                    <a:lstStyle/>
                    <a:p>
                      <a:pPr algn="ctr" fontAlgn="b"/>
                      <a:r>
                        <a:rPr lang="en-US" sz="1200" u="none" strike="noStrike" dirty="0"/>
                        <a:t>              28 </a:t>
                      </a:r>
                      <a:endParaRPr lang="en-US" sz="1200" b="0" i="0" u="none" strike="noStrike" dirty="0">
                        <a:latin typeface="Calibri"/>
                      </a:endParaRPr>
                    </a:p>
                  </a:txBody>
                  <a:tcPr marL="9525" marR="9525" marT="9525" marB="0" anchor="ctr"/>
                </a:tc>
                <a:tc>
                  <a:txBody>
                    <a:bodyPr/>
                    <a:lstStyle/>
                    <a:p>
                      <a:pPr algn="ctr" fontAlgn="b"/>
                      <a:r>
                        <a:rPr lang="en-US" sz="1200" u="none" strike="noStrike" dirty="0"/>
                        <a:t>              27 </a:t>
                      </a:r>
                      <a:endParaRPr lang="en-US" sz="1200" b="0" i="0" u="none" strike="noStrike" dirty="0">
                        <a:latin typeface="Calibri"/>
                      </a:endParaRPr>
                    </a:p>
                  </a:txBody>
                  <a:tcPr marL="9525" marR="9525" marT="9525" marB="0" anchor="ctr"/>
                </a:tc>
                <a:tc>
                  <a:txBody>
                    <a:bodyPr/>
                    <a:lstStyle/>
                    <a:p>
                      <a:pPr algn="ctr" fontAlgn="b"/>
                      <a:r>
                        <a:rPr lang="en-US" sz="1200" u="none" strike="noStrike" dirty="0">
                          <a:highlight>
                            <a:srgbClr val="FFFF00"/>
                          </a:highlight>
                        </a:rPr>
                        <a:t>              22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21 </a:t>
                      </a:r>
                      <a:endParaRPr lang="en-US" sz="1200" b="0" i="0" u="none" strike="noStrike" dirty="0">
                        <a:highlight>
                          <a:srgbClr val="FFFF00"/>
                        </a:highlight>
                        <a:latin typeface="Calibri"/>
                      </a:endParaRPr>
                    </a:p>
                  </a:txBody>
                  <a:tcPr marL="9525" marR="9525" marT="9525" marB="0" anchor="ctr"/>
                </a:tc>
                <a:extLst>
                  <a:ext uri="{0D108BD9-81ED-4DB2-BD59-A6C34878D82A}">
                    <a16:rowId xmlns:a16="http://schemas.microsoft.com/office/drawing/2014/main" val="10002"/>
                  </a:ext>
                </a:extLst>
              </a:tr>
              <a:tr h="337679">
                <a:tc>
                  <a:txBody>
                    <a:bodyPr/>
                    <a:lstStyle/>
                    <a:p>
                      <a:pPr algn="l" fontAlgn="b"/>
                      <a:r>
                        <a:rPr lang="en-US" sz="1200" u="none" strike="noStrike"/>
                        <a:t>Packing Material</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26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25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t>              22 </a:t>
                      </a:r>
                      <a:endParaRPr lang="en-US" sz="1200" b="0" i="0" u="none" strike="noStrike" dirty="0">
                        <a:latin typeface="Calibri"/>
                      </a:endParaRPr>
                    </a:p>
                  </a:txBody>
                  <a:tcPr marL="9525" marR="9525" marT="9525" marB="0" anchor="ctr"/>
                </a:tc>
                <a:tc>
                  <a:txBody>
                    <a:bodyPr/>
                    <a:lstStyle/>
                    <a:p>
                      <a:pPr algn="ctr" fontAlgn="b"/>
                      <a:r>
                        <a:rPr lang="en-US" sz="1200" u="none" strike="noStrike"/>
                        <a:t>              20 </a:t>
                      </a:r>
                      <a:endParaRPr lang="en-US" sz="1200" b="0" i="0" u="none" strike="noStrike">
                        <a:latin typeface="Calibri"/>
                      </a:endParaRPr>
                    </a:p>
                  </a:txBody>
                  <a:tcPr marL="9525" marR="9525" marT="9525" marB="0" anchor="ctr"/>
                </a:tc>
                <a:tc>
                  <a:txBody>
                    <a:bodyPr/>
                    <a:lstStyle/>
                    <a:p>
                      <a:pPr algn="ctr" fontAlgn="b"/>
                      <a:r>
                        <a:rPr lang="en-US" sz="1200" u="none" strike="noStrike"/>
                        <a:t>              20 </a:t>
                      </a:r>
                      <a:endParaRPr lang="en-US" sz="1200" b="0" i="0" u="none" strike="noStrike">
                        <a:latin typeface="Calibri"/>
                      </a:endParaRPr>
                    </a:p>
                  </a:txBody>
                  <a:tcPr marL="9525" marR="9525" marT="9525" marB="0" anchor="ctr"/>
                </a:tc>
                <a:tc>
                  <a:txBody>
                    <a:bodyPr/>
                    <a:lstStyle/>
                    <a:p>
                      <a:pPr algn="ctr" fontAlgn="b"/>
                      <a:r>
                        <a:rPr lang="en-US" sz="1200" u="none" strike="noStrike"/>
                        <a:t>              17 </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14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13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12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11 </a:t>
                      </a:r>
                      <a:endParaRPr lang="en-US" sz="1200" b="0" i="0" u="none" strike="noStrike" dirty="0">
                        <a:highlight>
                          <a:srgbClr val="FFFF00"/>
                        </a:highlight>
                        <a:latin typeface="Calibri"/>
                      </a:endParaRPr>
                    </a:p>
                  </a:txBody>
                  <a:tcPr marL="9525" marR="9525" marT="9525" marB="0" anchor="ctr"/>
                </a:tc>
                <a:extLst>
                  <a:ext uri="{0D108BD9-81ED-4DB2-BD59-A6C34878D82A}">
                    <a16:rowId xmlns:a16="http://schemas.microsoft.com/office/drawing/2014/main" val="10003"/>
                  </a:ext>
                </a:extLst>
              </a:tr>
              <a:tr h="337679">
                <a:tc>
                  <a:txBody>
                    <a:bodyPr/>
                    <a:lstStyle/>
                    <a:p>
                      <a:pPr algn="l" fontAlgn="b"/>
                      <a:r>
                        <a:rPr lang="en-US" sz="1200" u="none" strike="noStrike"/>
                        <a:t>Stores &amp; Spares</a:t>
                      </a:r>
                      <a:endParaRPr lang="en-US" sz="1200" b="0" i="0" u="none" strike="noStrike">
                        <a:latin typeface="Calibri"/>
                      </a:endParaRPr>
                    </a:p>
                  </a:txBody>
                  <a:tcPr marL="9525" marR="9525" marT="9525" marB="0" anchor="ctr"/>
                </a:tc>
                <a:tc>
                  <a:txBody>
                    <a:bodyPr/>
                    <a:lstStyle/>
                    <a:p>
                      <a:pPr algn="ctr" fontAlgn="b"/>
                      <a:r>
                        <a:rPr lang="en-US" sz="1200" u="none" strike="noStrike"/>
                        <a:t>                5 </a:t>
                      </a:r>
                      <a:endParaRPr lang="en-US" sz="1200" b="0" i="0" u="none" strike="noStrike">
                        <a:latin typeface="Calibri"/>
                      </a:endParaRPr>
                    </a:p>
                  </a:txBody>
                  <a:tcPr marL="9525" marR="9525" marT="9525" marB="0" anchor="ctr"/>
                </a:tc>
                <a:tc>
                  <a:txBody>
                    <a:bodyPr/>
                    <a:lstStyle/>
                    <a:p>
                      <a:pPr algn="ctr" fontAlgn="b"/>
                      <a:r>
                        <a:rPr lang="en-US" sz="1200" u="none" strike="noStrike" dirty="0"/>
                        <a:t>                5 </a:t>
                      </a:r>
                      <a:endParaRPr lang="en-US" sz="1200" b="0" i="0" u="none" strike="noStrike" dirty="0">
                        <a:latin typeface="Calibri"/>
                      </a:endParaRPr>
                    </a:p>
                  </a:txBody>
                  <a:tcPr marL="9525" marR="9525" marT="9525" marB="0" anchor="ctr"/>
                </a:tc>
                <a:tc>
                  <a:txBody>
                    <a:bodyPr/>
                    <a:lstStyle/>
                    <a:p>
                      <a:pPr algn="ctr" fontAlgn="b"/>
                      <a:r>
                        <a:rPr lang="en-US" sz="1200" u="none" strike="noStrike"/>
                        <a:t>                4 </a:t>
                      </a:r>
                      <a:endParaRPr lang="en-US" sz="1200" b="0" i="0" u="none" strike="noStrike">
                        <a:latin typeface="Calibri"/>
                      </a:endParaRPr>
                    </a:p>
                  </a:txBody>
                  <a:tcPr marL="9525" marR="9525" marT="9525" marB="0" anchor="ctr"/>
                </a:tc>
                <a:tc>
                  <a:txBody>
                    <a:bodyPr/>
                    <a:lstStyle/>
                    <a:p>
                      <a:pPr algn="ctr" fontAlgn="b"/>
                      <a:r>
                        <a:rPr lang="en-US" sz="1200" u="none" strike="noStrike"/>
                        <a:t>                5 </a:t>
                      </a:r>
                      <a:endParaRPr lang="en-US" sz="1200" b="0" i="0" u="none" strike="noStrike">
                        <a:latin typeface="Calibri"/>
                      </a:endParaRPr>
                    </a:p>
                  </a:txBody>
                  <a:tcPr marL="9525" marR="9525" marT="9525" marB="0" anchor="ctr"/>
                </a:tc>
                <a:tc>
                  <a:txBody>
                    <a:bodyPr/>
                    <a:lstStyle/>
                    <a:p>
                      <a:pPr algn="ctr" fontAlgn="b"/>
                      <a:r>
                        <a:rPr lang="en-US" sz="1200" u="none" strike="noStrike"/>
                        <a:t>                4 </a:t>
                      </a:r>
                      <a:endParaRPr lang="en-US" sz="1200" b="0" i="0" u="none" strike="noStrike">
                        <a:latin typeface="Calibri"/>
                      </a:endParaRPr>
                    </a:p>
                  </a:txBody>
                  <a:tcPr marL="9525" marR="9525" marT="9525" marB="0" anchor="ctr"/>
                </a:tc>
                <a:tc>
                  <a:txBody>
                    <a:bodyPr/>
                    <a:lstStyle/>
                    <a:p>
                      <a:pPr algn="ctr" fontAlgn="b"/>
                      <a:r>
                        <a:rPr lang="en-US" sz="1200" u="none" strike="noStrike"/>
                        <a:t>                5 </a:t>
                      </a:r>
                      <a:endParaRPr lang="en-US" sz="1200" b="0" i="0" u="none" strike="noStrike">
                        <a:latin typeface="Calibri"/>
                      </a:endParaRPr>
                    </a:p>
                  </a:txBody>
                  <a:tcPr marL="9525" marR="9525" marT="9525" marB="0" anchor="ctr"/>
                </a:tc>
                <a:tc>
                  <a:txBody>
                    <a:bodyPr/>
                    <a:lstStyle/>
                    <a:p>
                      <a:pPr algn="ctr" fontAlgn="b"/>
                      <a:r>
                        <a:rPr lang="en-US" sz="1200" u="none" strike="noStrike"/>
                        <a:t>                3 </a:t>
                      </a:r>
                      <a:endParaRPr lang="en-US" sz="1200" b="0" i="0" u="none" strike="noStrike">
                        <a:latin typeface="Calibri"/>
                      </a:endParaRPr>
                    </a:p>
                  </a:txBody>
                  <a:tcPr marL="9525" marR="9525" marT="9525" marB="0" anchor="ctr"/>
                </a:tc>
                <a:tc>
                  <a:txBody>
                    <a:bodyPr/>
                    <a:lstStyle/>
                    <a:p>
                      <a:pPr algn="ctr" fontAlgn="b"/>
                      <a:r>
                        <a:rPr lang="en-US" sz="1200" u="none" strike="noStrike"/>
                        <a:t>                4 </a:t>
                      </a:r>
                      <a:endParaRPr lang="en-US" sz="1200" b="0" i="0" u="none" strike="noStrike">
                        <a:latin typeface="Calibri"/>
                      </a:endParaRPr>
                    </a:p>
                  </a:txBody>
                  <a:tcPr marL="9525" marR="9525" marT="9525" marB="0" anchor="ctr"/>
                </a:tc>
                <a:tc>
                  <a:txBody>
                    <a:bodyPr/>
                    <a:lstStyle/>
                    <a:p>
                      <a:pPr algn="ctr" fontAlgn="b"/>
                      <a:r>
                        <a:rPr lang="en-US" sz="1200" u="none" strike="noStrike" dirty="0"/>
                        <a:t>                3 </a:t>
                      </a:r>
                      <a:endParaRPr lang="en-US" sz="1200" b="0" i="0" u="none" strike="noStrike" dirty="0">
                        <a:latin typeface="Calibri"/>
                      </a:endParaRPr>
                    </a:p>
                  </a:txBody>
                  <a:tcPr marL="9525" marR="9525" marT="9525" marB="0" anchor="ctr"/>
                </a:tc>
                <a:tc>
                  <a:txBody>
                    <a:bodyPr/>
                    <a:lstStyle/>
                    <a:p>
                      <a:pPr algn="ctr" fontAlgn="b"/>
                      <a:r>
                        <a:rPr lang="en-US" sz="1200" u="none" strike="noStrike" dirty="0"/>
                        <a:t>                4 </a:t>
                      </a:r>
                      <a:endParaRPr lang="en-US" sz="1200" b="0" i="0" u="none" strike="noStrike" dirty="0">
                        <a:latin typeface="Calibri"/>
                      </a:endParaRPr>
                    </a:p>
                  </a:txBody>
                  <a:tcPr marL="9525" marR="9525" marT="9525" marB="0" anchor="ctr"/>
                </a:tc>
                <a:extLst>
                  <a:ext uri="{0D108BD9-81ED-4DB2-BD59-A6C34878D82A}">
                    <a16:rowId xmlns:a16="http://schemas.microsoft.com/office/drawing/2014/main" val="10004"/>
                  </a:ext>
                </a:extLst>
              </a:tr>
              <a:tr h="337679">
                <a:tc>
                  <a:txBody>
                    <a:bodyPr/>
                    <a:lstStyle/>
                    <a:p>
                      <a:pPr algn="l" fontAlgn="ctr"/>
                      <a:r>
                        <a:rPr lang="en-US" sz="1200" b="1" u="none" strike="noStrike" dirty="0"/>
                        <a:t> Bought Out Cost </a:t>
                      </a:r>
                      <a:endParaRPr lang="en-US" sz="1200" b="1" i="0" u="none" strike="noStrike" dirty="0">
                        <a:solidFill>
                          <a:srgbClr val="000000"/>
                        </a:solidFill>
                        <a:latin typeface="Calibri"/>
                      </a:endParaRPr>
                    </a:p>
                  </a:txBody>
                  <a:tcPr marL="9525" marR="9525" marT="9525" marB="0" anchor="ctr"/>
                </a:tc>
                <a:tc>
                  <a:txBody>
                    <a:bodyPr/>
                    <a:lstStyle/>
                    <a:p>
                      <a:pPr algn="ctr" fontAlgn="b"/>
                      <a:r>
                        <a:rPr lang="en-US" sz="1200" b="1" u="none" strike="noStrike" dirty="0">
                          <a:solidFill>
                            <a:schemeClr val="tx1"/>
                          </a:solidFill>
                        </a:rPr>
                        <a:t>            302 </a:t>
                      </a:r>
                      <a:endParaRPr lang="en-US" sz="1200" b="1" i="0" u="none" strike="noStrike" dirty="0">
                        <a:solidFill>
                          <a:schemeClr val="tx1"/>
                        </a:solidFill>
                        <a:latin typeface="Calibri"/>
                      </a:endParaRPr>
                    </a:p>
                  </a:txBody>
                  <a:tcPr marL="9525" marR="9525" marT="9525" marB="0" anchor="ctr"/>
                </a:tc>
                <a:tc>
                  <a:txBody>
                    <a:bodyPr/>
                    <a:lstStyle/>
                    <a:p>
                      <a:pPr algn="ctr" fontAlgn="b"/>
                      <a:r>
                        <a:rPr lang="en-US" sz="1200" b="1" u="none" strike="noStrike" dirty="0">
                          <a:solidFill>
                            <a:schemeClr val="tx1"/>
                          </a:solidFill>
                        </a:rPr>
                        <a:t>            292 </a:t>
                      </a:r>
                      <a:endParaRPr lang="en-US" sz="1200" b="1" i="0" u="none" strike="noStrike" dirty="0">
                        <a:solidFill>
                          <a:schemeClr val="tx1"/>
                        </a:solidFill>
                        <a:latin typeface="Calibri"/>
                      </a:endParaRPr>
                    </a:p>
                  </a:txBody>
                  <a:tcPr marL="9525" marR="9525" marT="9525" marB="0" anchor="ctr"/>
                </a:tc>
                <a:tc>
                  <a:txBody>
                    <a:bodyPr/>
                    <a:lstStyle/>
                    <a:p>
                      <a:pPr algn="ctr" fontAlgn="b"/>
                      <a:r>
                        <a:rPr lang="en-US" sz="1200" b="1" u="none" strike="noStrike" dirty="0">
                          <a:solidFill>
                            <a:schemeClr val="tx1"/>
                          </a:solidFill>
                        </a:rPr>
                        <a:t>            271 </a:t>
                      </a:r>
                      <a:endParaRPr lang="en-US" sz="1200" b="1" i="0" u="none" strike="noStrike" dirty="0">
                        <a:solidFill>
                          <a:schemeClr val="tx1"/>
                        </a:solidFill>
                        <a:latin typeface="Calibri"/>
                      </a:endParaRPr>
                    </a:p>
                  </a:txBody>
                  <a:tcPr marL="9525" marR="9525" marT="9525" marB="0" anchor="ctr"/>
                </a:tc>
                <a:tc>
                  <a:txBody>
                    <a:bodyPr/>
                    <a:lstStyle/>
                    <a:p>
                      <a:pPr algn="ctr" fontAlgn="b"/>
                      <a:r>
                        <a:rPr lang="en-US" sz="1200" b="1" u="none" strike="noStrike" dirty="0"/>
                        <a:t>            256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285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337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259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256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233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170 </a:t>
                      </a:r>
                      <a:endParaRPr lang="en-US" sz="1200" b="1" i="0" u="none" strike="noStrike" dirty="0">
                        <a:latin typeface="Calibri"/>
                      </a:endParaRPr>
                    </a:p>
                  </a:txBody>
                  <a:tcPr marL="9525" marR="9525" marT="9525" marB="0" anchor="ctr"/>
                </a:tc>
                <a:extLst>
                  <a:ext uri="{0D108BD9-81ED-4DB2-BD59-A6C34878D82A}">
                    <a16:rowId xmlns:a16="http://schemas.microsoft.com/office/drawing/2014/main" val="10005"/>
                  </a:ext>
                </a:extLst>
              </a:tr>
              <a:tr h="317981">
                <a:tc>
                  <a:txBody>
                    <a:bodyPr/>
                    <a:lstStyle/>
                    <a:p>
                      <a:pPr algn="l" fontAlgn="b"/>
                      <a:r>
                        <a:rPr lang="en-US" sz="1200" u="none" strike="noStrike"/>
                        <a:t>Salary </a:t>
                      </a:r>
                      <a:endParaRPr lang="en-US" sz="1200" b="0" i="0" u="none" strike="noStrike">
                        <a:latin typeface="Calibri"/>
                      </a:endParaRPr>
                    </a:p>
                  </a:txBody>
                  <a:tcPr marL="9525" marR="9525" marT="9525" marB="0" anchor="ctr"/>
                </a:tc>
                <a:tc>
                  <a:txBody>
                    <a:bodyPr/>
                    <a:lstStyle/>
                    <a:p>
                      <a:pPr algn="ctr" fontAlgn="b"/>
                      <a:r>
                        <a:rPr lang="en-US" sz="1200" u="none" strike="noStrike" dirty="0">
                          <a:solidFill>
                            <a:schemeClr val="tx1"/>
                          </a:solidFill>
                          <a:highlight>
                            <a:srgbClr val="FFFF00"/>
                          </a:highlight>
                        </a:rPr>
                        <a:t>              56 </a:t>
                      </a:r>
                      <a:endParaRPr lang="en-US" sz="1200" b="0" i="0" u="none" strike="noStrike" dirty="0">
                        <a:solidFill>
                          <a:schemeClr val="tx1"/>
                        </a:solidFill>
                        <a:highlight>
                          <a:srgbClr val="FFFF00"/>
                        </a:highlight>
                        <a:latin typeface="Calibri"/>
                      </a:endParaRPr>
                    </a:p>
                  </a:txBody>
                  <a:tcPr marL="9525" marR="9525" marT="9525" marB="0" anchor="ctr"/>
                </a:tc>
                <a:tc>
                  <a:txBody>
                    <a:bodyPr/>
                    <a:lstStyle/>
                    <a:p>
                      <a:pPr algn="ctr" fontAlgn="b"/>
                      <a:r>
                        <a:rPr lang="en-US" sz="1200" u="none" strike="noStrike" dirty="0">
                          <a:solidFill>
                            <a:schemeClr val="tx1"/>
                          </a:solidFill>
                          <a:highlight>
                            <a:srgbClr val="FFFF00"/>
                          </a:highlight>
                        </a:rPr>
                        <a:t>              56 </a:t>
                      </a:r>
                      <a:endParaRPr lang="en-US" sz="1200" b="0" i="0" u="none" strike="noStrike" dirty="0">
                        <a:solidFill>
                          <a:schemeClr val="tx1"/>
                        </a:solidFill>
                        <a:highlight>
                          <a:srgbClr val="FFFF00"/>
                        </a:highlight>
                        <a:latin typeface="Calibri"/>
                      </a:endParaRPr>
                    </a:p>
                  </a:txBody>
                  <a:tcPr marL="9525" marR="9525" marT="9525" marB="0" anchor="ctr"/>
                </a:tc>
                <a:tc>
                  <a:txBody>
                    <a:bodyPr/>
                    <a:lstStyle/>
                    <a:p>
                      <a:pPr algn="ctr" fontAlgn="b"/>
                      <a:r>
                        <a:rPr lang="en-US" sz="1200" u="none" strike="noStrike" dirty="0">
                          <a:solidFill>
                            <a:schemeClr val="tx1"/>
                          </a:solidFill>
                          <a:highlight>
                            <a:srgbClr val="FFFF00"/>
                          </a:highlight>
                        </a:rPr>
                        <a:t>              57 </a:t>
                      </a:r>
                      <a:endParaRPr lang="en-US" sz="1200" b="0" i="0" u="none" strike="noStrike" dirty="0">
                        <a:solidFill>
                          <a:schemeClr val="tx1"/>
                        </a:solidFill>
                        <a:highlight>
                          <a:srgbClr val="FFFF00"/>
                        </a:highlight>
                        <a:latin typeface="Calibri"/>
                      </a:endParaRPr>
                    </a:p>
                  </a:txBody>
                  <a:tcPr marL="9525" marR="9525" marT="9525" marB="0" anchor="ctr"/>
                </a:tc>
                <a:tc>
                  <a:txBody>
                    <a:bodyPr/>
                    <a:lstStyle/>
                    <a:p>
                      <a:pPr algn="ctr" fontAlgn="b"/>
                      <a:r>
                        <a:rPr lang="en-US" sz="1200" u="none" strike="noStrike" dirty="0">
                          <a:solidFill>
                            <a:schemeClr val="tx1"/>
                          </a:solidFill>
                          <a:highlight>
                            <a:srgbClr val="FFFF00"/>
                          </a:highlight>
                        </a:rPr>
                        <a:t>              58 </a:t>
                      </a:r>
                      <a:endParaRPr lang="en-US" sz="1200" b="0" i="0" u="none" strike="noStrike" dirty="0">
                        <a:solidFill>
                          <a:schemeClr val="tx1"/>
                        </a:solidFill>
                        <a:highlight>
                          <a:srgbClr val="FFFF00"/>
                        </a:highlight>
                        <a:latin typeface="Calibri"/>
                      </a:endParaRPr>
                    </a:p>
                  </a:txBody>
                  <a:tcPr marL="9525" marR="9525" marT="9525" marB="0" anchor="ctr"/>
                </a:tc>
                <a:tc>
                  <a:txBody>
                    <a:bodyPr/>
                    <a:lstStyle/>
                    <a:p>
                      <a:pPr algn="ctr" fontAlgn="b"/>
                      <a:r>
                        <a:rPr lang="en-US" sz="1200" u="none" strike="noStrike" dirty="0">
                          <a:solidFill>
                            <a:schemeClr val="tx1"/>
                          </a:solidFill>
                          <a:highlight>
                            <a:srgbClr val="FFFF00"/>
                          </a:highlight>
                        </a:rPr>
                        <a:t>              56 </a:t>
                      </a:r>
                      <a:endParaRPr lang="en-US" sz="1200" b="0" i="0" u="none" strike="noStrike" dirty="0">
                        <a:solidFill>
                          <a:schemeClr val="tx1"/>
                        </a:solidFill>
                        <a:highlight>
                          <a:srgbClr val="FFFF00"/>
                        </a:highlight>
                        <a:latin typeface="Calibri"/>
                      </a:endParaRPr>
                    </a:p>
                  </a:txBody>
                  <a:tcPr marL="9525" marR="9525" marT="9525" marB="0" anchor="ctr"/>
                </a:tc>
                <a:tc>
                  <a:txBody>
                    <a:bodyPr/>
                    <a:lstStyle/>
                    <a:p>
                      <a:pPr algn="ctr" fontAlgn="b"/>
                      <a:r>
                        <a:rPr lang="en-US" sz="1200" u="none" strike="noStrike"/>
                        <a:t>              37 </a:t>
                      </a:r>
                      <a:endParaRPr lang="en-US" sz="1200" b="0" i="0" u="none" strike="noStrike">
                        <a:latin typeface="Calibri"/>
                      </a:endParaRPr>
                    </a:p>
                  </a:txBody>
                  <a:tcPr marL="9525" marR="9525" marT="9525" marB="0" anchor="ctr"/>
                </a:tc>
                <a:tc>
                  <a:txBody>
                    <a:bodyPr/>
                    <a:lstStyle/>
                    <a:p>
                      <a:pPr algn="ctr" fontAlgn="b"/>
                      <a:r>
                        <a:rPr lang="en-US" sz="1200" u="none" strike="noStrike"/>
                        <a:t>              28 </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27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25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26 </a:t>
                      </a:r>
                      <a:endParaRPr lang="en-US" sz="1200" b="0" i="0" u="none" strike="noStrike" dirty="0">
                        <a:highlight>
                          <a:srgbClr val="FFFF00"/>
                        </a:highlight>
                        <a:latin typeface="Calibri"/>
                      </a:endParaRPr>
                    </a:p>
                  </a:txBody>
                  <a:tcPr marL="9525" marR="9525" marT="9525" marB="0" anchor="ctr"/>
                </a:tc>
                <a:extLst>
                  <a:ext uri="{0D108BD9-81ED-4DB2-BD59-A6C34878D82A}">
                    <a16:rowId xmlns:a16="http://schemas.microsoft.com/office/drawing/2014/main" val="10006"/>
                  </a:ext>
                </a:extLst>
              </a:tr>
              <a:tr h="317981">
                <a:tc>
                  <a:txBody>
                    <a:bodyPr/>
                    <a:lstStyle/>
                    <a:p>
                      <a:pPr algn="l" fontAlgn="b"/>
                      <a:r>
                        <a:rPr lang="en-US" sz="1200" u="none" strike="noStrike"/>
                        <a:t>Power &amp; Fuel</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31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32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30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a:t>              37 </a:t>
                      </a:r>
                      <a:endParaRPr lang="en-US" sz="1200" b="0" i="0" u="none" strike="noStrike">
                        <a:latin typeface="Calibri"/>
                      </a:endParaRPr>
                    </a:p>
                  </a:txBody>
                  <a:tcPr marL="9525" marR="9525" marT="9525" marB="0" anchor="ctr"/>
                </a:tc>
                <a:tc>
                  <a:txBody>
                    <a:bodyPr/>
                    <a:lstStyle/>
                    <a:p>
                      <a:pPr algn="ctr" fontAlgn="b"/>
                      <a:r>
                        <a:rPr lang="en-US" sz="1200" u="none" strike="noStrike"/>
                        <a:t>              39 </a:t>
                      </a:r>
                      <a:endParaRPr lang="en-US" sz="1200" b="0" i="0" u="none" strike="noStrike">
                        <a:latin typeface="Calibri"/>
                      </a:endParaRPr>
                    </a:p>
                  </a:txBody>
                  <a:tcPr marL="9525" marR="9525" marT="9525" marB="0" anchor="ctr"/>
                </a:tc>
                <a:tc>
                  <a:txBody>
                    <a:bodyPr/>
                    <a:lstStyle/>
                    <a:p>
                      <a:pPr algn="ctr" fontAlgn="b"/>
                      <a:r>
                        <a:rPr lang="en-US" sz="1200" u="none" strike="noStrike"/>
                        <a:t>              35 </a:t>
                      </a:r>
                      <a:endParaRPr lang="en-US" sz="1200" b="0" i="0" u="none" strike="noStrike">
                        <a:latin typeface="Calibri"/>
                      </a:endParaRPr>
                    </a:p>
                  </a:txBody>
                  <a:tcPr marL="9525" marR="9525" marT="9525" marB="0" anchor="ctr"/>
                </a:tc>
                <a:tc>
                  <a:txBody>
                    <a:bodyPr/>
                    <a:lstStyle/>
                    <a:p>
                      <a:pPr algn="ctr" fontAlgn="b"/>
                      <a:r>
                        <a:rPr lang="en-US" sz="1200" u="none" strike="noStrike"/>
                        <a:t>              28 </a:t>
                      </a:r>
                      <a:endParaRPr lang="en-US" sz="1200" b="0" i="0" u="none" strike="noStrike">
                        <a:latin typeface="Calibri"/>
                      </a:endParaRPr>
                    </a:p>
                  </a:txBody>
                  <a:tcPr marL="9525" marR="9525" marT="9525" marB="0" anchor="ctr"/>
                </a:tc>
                <a:tc>
                  <a:txBody>
                    <a:bodyPr/>
                    <a:lstStyle/>
                    <a:p>
                      <a:pPr algn="ctr" fontAlgn="b"/>
                      <a:r>
                        <a:rPr lang="en-US" sz="1200" u="none" strike="noStrike"/>
                        <a:t>              25 </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20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20 </a:t>
                      </a:r>
                      <a:endParaRPr lang="en-US" sz="1200" b="0" i="0" u="none" strike="noStrike" dirty="0">
                        <a:highlight>
                          <a:srgbClr val="FFFF00"/>
                        </a:highlight>
                        <a:latin typeface="Calibri"/>
                      </a:endParaRPr>
                    </a:p>
                  </a:txBody>
                  <a:tcPr marL="9525" marR="9525" marT="9525" marB="0" anchor="ctr"/>
                </a:tc>
                <a:extLst>
                  <a:ext uri="{0D108BD9-81ED-4DB2-BD59-A6C34878D82A}">
                    <a16:rowId xmlns:a16="http://schemas.microsoft.com/office/drawing/2014/main" val="10007"/>
                  </a:ext>
                </a:extLst>
              </a:tr>
              <a:tr h="337679">
                <a:tc>
                  <a:txBody>
                    <a:bodyPr/>
                    <a:lstStyle/>
                    <a:p>
                      <a:pPr algn="l" fontAlgn="b"/>
                      <a:r>
                        <a:rPr lang="en-US" sz="1200" u="none" strike="noStrike"/>
                        <a:t>Admin Expenses</a:t>
                      </a:r>
                      <a:endParaRPr lang="en-US" sz="1200" b="0" i="0" u="none" strike="noStrike">
                        <a:latin typeface="Calibri"/>
                      </a:endParaRPr>
                    </a:p>
                  </a:txBody>
                  <a:tcPr marL="9525" marR="9525" marT="9525" marB="0" anchor="ctr"/>
                </a:tc>
                <a:tc>
                  <a:txBody>
                    <a:bodyPr/>
                    <a:lstStyle/>
                    <a:p>
                      <a:pPr algn="ctr" fontAlgn="b"/>
                      <a:r>
                        <a:rPr lang="en-US" sz="1200" u="none" strike="noStrike" dirty="0">
                          <a:solidFill>
                            <a:schemeClr val="tx1"/>
                          </a:solidFill>
                        </a:rPr>
                        <a:t>              28 </a:t>
                      </a:r>
                      <a:endParaRPr lang="en-US" sz="1200" b="0" i="0" u="none" strike="noStrike" dirty="0">
                        <a:solidFill>
                          <a:schemeClr val="tx1"/>
                        </a:solidFill>
                        <a:latin typeface="Calibri"/>
                      </a:endParaRPr>
                    </a:p>
                  </a:txBody>
                  <a:tcPr marL="9525" marR="9525" marT="9525" marB="0" anchor="ctr"/>
                </a:tc>
                <a:tc>
                  <a:txBody>
                    <a:bodyPr/>
                    <a:lstStyle/>
                    <a:p>
                      <a:pPr algn="ctr" fontAlgn="b"/>
                      <a:r>
                        <a:rPr lang="en-US" sz="1200" u="none" strike="noStrike" dirty="0">
                          <a:solidFill>
                            <a:schemeClr val="tx1"/>
                          </a:solidFill>
                        </a:rPr>
                        <a:t>                3 </a:t>
                      </a:r>
                      <a:endParaRPr lang="en-US" sz="1200" b="0" i="0" u="none" strike="noStrike" dirty="0">
                        <a:solidFill>
                          <a:schemeClr val="tx1"/>
                        </a:solidFill>
                        <a:latin typeface="Calibri"/>
                      </a:endParaRPr>
                    </a:p>
                  </a:txBody>
                  <a:tcPr marL="9525" marR="9525" marT="9525" marB="0" anchor="ctr"/>
                </a:tc>
                <a:tc>
                  <a:txBody>
                    <a:bodyPr/>
                    <a:lstStyle/>
                    <a:p>
                      <a:pPr algn="ctr" fontAlgn="b"/>
                      <a:r>
                        <a:rPr lang="en-US" sz="1200" u="none" strike="noStrike" dirty="0">
                          <a:solidFill>
                            <a:schemeClr val="tx1"/>
                          </a:solidFill>
                        </a:rPr>
                        <a:t>              10 </a:t>
                      </a:r>
                      <a:endParaRPr lang="en-US" sz="1200" b="0" i="0" u="none" strike="noStrike" dirty="0">
                        <a:solidFill>
                          <a:schemeClr val="tx1"/>
                        </a:solidFill>
                        <a:latin typeface="Calibri"/>
                      </a:endParaRPr>
                    </a:p>
                  </a:txBody>
                  <a:tcPr marL="9525" marR="9525" marT="9525" marB="0" anchor="ctr"/>
                </a:tc>
                <a:tc>
                  <a:txBody>
                    <a:bodyPr/>
                    <a:lstStyle/>
                    <a:p>
                      <a:pPr algn="ctr" fontAlgn="b"/>
                      <a:r>
                        <a:rPr lang="en-US" sz="1200" u="none" strike="noStrike" dirty="0">
                          <a:solidFill>
                            <a:schemeClr val="tx1"/>
                          </a:solidFill>
                        </a:rPr>
                        <a:t>              17 </a:t>
                      </a:r>
                      <a:endParaRPr lang="en-US" sz="1200" b="0" i="0" u="none" strike="noStrike" dirty="0">
                        <a:solidFill>
                          <a:schemeClr val="tx1"/>
                        </a:solidFill>
                        <a:latin typeface="Calibri"/>
                      </a:endParaRPr>
                    </a:p>
                  </a:txBody>
                  <a:tcPr marL="9525" marR="9525" marT="9525" marB="0" anchor="ctr"/>
                </a:tc>
                <a:tc>
                  <a:txBody>
                    <a:bodyPr/>
                    <a:lstStyle/>
                    <a:p>
                      <a:pPr algn="ctr" fontAlgn="b"/>
                      <a:r>
                        <a:rPr lang="en-US" sz="1200" u="none" strike="noStrike"/>
                        <a:t>              16 </a:t>
                      </a:r>
                      <a:endParaRPr lang="en-US" sz="1200" b="0" i="0" u="none" strike="noStrike">
                        <a:latin typeface="Calibri"/>
                      </a:endParaRPr>
                    </a:p>
                  </a:txBody>
                  <a:tcPr marL="9525" marR="9525" marT="9525" marB="0" anchor="ctr"/>
                </a:tc>
                <a:tc>
                  <a:txBody>
                    <a:bodyPr/>
                    <a:lstStyle/>
                    <a:p>
                      <a:pPr algn="ctr" fontAlgn="b"/>
                      <a:r>
                        <a:rPr lang="en-US" sz="1200" u="none" strike="noStrike"/>
                        <a:t>              14 </a:t>
                      </a:r>
                      <a:endParaRPr lang="en-US" sz="1200" b="0" i="0" u="none" strike="noStrike">
                        <a:latin typeface="Calibri"/>
                      </a:endParaRPr>
                    </a:p>
                  </a:txBody>
                  <a:tcPr marL="9525" marR="9525" marT="9525" marB="0" anchor="ctr"/>
                </a:tc>
                <a:tc>
                  <a:txBody>
                    <a:bodyPr/>
                    <a:lstStyle/>
                    <a:p>
                      <a:pPr algn="ctr" fontAlgn="b"/>
                      <a:r>
                        <a:rPr lang="en-US" sz="1200" u="none" strike="noStrike"/>
                        <a:t>              21 </a:t>
                      </a:r>
                      <a:endParaRPr lang="en-US" sz="1200" b="0" i="0" u="none" strike="noStrike">
                        <a:latin typeface="Calibri"/>
                      </a:endParaRPr>
                    </a:p>
                  </a:txBody>
                  <a:tcPr marL="9525" marR="9525" marT="9525" marB="0" anchor="ctr"/>
                </a:tc>
                <a:tc>
                  <a:txBody>
                    <a:bodyPr/>
                    <a:lstStyle/>
                    <a:p>
                      <a:pPr algn="ctr" fontAlgn="b"/>
                      <a:r>
                        <a:rPr lang="en-US" sz="1200" u="none" strike="noStrike"/>
                        <a:t>              22 </a:t>
                      </a:r>
                      <a:endParaRPr lang="en-US" sz="1200" b="0" i="0" u="none" strike="noStrike">
                        <a:latin typeface="Calibri"/>
                      </a:endParaRPr>
                    </a:p>
                  </a:txBody>
                  <a:tcPr marL="9525" marR="9525" marT="9525" marB="0" anchor="ctr"/>
                </a:tc>
                <a:tc>
                  <a:txBody>
                    <a:bodyPr/>
                    <a:lstStyle/>
                    <a:p>
                      <a:pPr algn="ctr" fontAlgn="b"/>
                      <a:r>
                        <a:rPr lang="en-US" sz="1200" u="none" strike="noStrike"/>
                        <a:t>                5 </a:t>
                      </a:r>
                      <a:endParaRPr lang="en-US" sz="1200" b="0" i="0" u="none" strike="noStrike">
                        <a:latin typeface="Calibri"/>
                      </a:endParaRPr>
                    </a:p>
                  </a:txBody>
                  <a:tcPr marL="9525" marR="9525" marT="9525" marB="0" anchor="ctr"/>
                </a:tc>
                <a:tc>
                  <a:txBody>
                    <a:bodyPr/>
                    <a:lstStyle/>
                    <a:p>
                      <a:pPr algn="ctr" fontAlgn="b"/>
                      <a:r>
                        <a:rPr lang="en-US" sz="1200" u="none" strike="noStrike" dirty="0"/>
                        <a:t>                5 </a:t>
                      </a:r>
                      <a:endParaRPr lang="en-US" sz="1200" b="0" i="0" u="none" strike="noStrike" dirty="0">
                        <a:latin typeface="Calibri"/>
                      </a:endParaRPr>
                    </a:p>
                  </a:txBody>
                  <a:tcPr marL="9525" marR="9525" marT="9525" marB="0" anchor="ctr"/>
                </a:tc>
                <a:extLst>
                  <a:ext uri="{0D108BD9-81ED-4DB2-BD59-A6C34878D82A}">
                    <a16:rowId xmlns:a16="http://schemas.microsoft.com/office/drawing/2014/main" val="10008"/>
                  </a:ext>
                </a:extLst>
              </a:tr>
              <a:tr h="317981">
                <a:tc>
                  <a:txBody>
                    <a:bodyPr/>
                    <a:lstStyle/>
                    <a:p>
                      <a:pPr algn="l" fontAlgn="b"/>
                      <a:r>
                        <a:rPr lang="en-US" sz="1200" u="none" strike="noStrike"/>
                        <a:t>Selling </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22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20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t>              21 </a:t>
                      </a:r>
                      <a:endParaRPr lang="en-US" sz="1200" b="0" i="0" u="none" strike="noStrike" dirty="0">
                        <a:latin typeface="Calibri"/>
                      </a:endParaRPr>
                    </a:p>
                  </a:txBody>
                  <a:tcPr marL="9525" marR="9525" marT="9525" marB="0" anchor="ctr"/>
                </a:tc>
                <a:tc>
                  <a:txBody>
                    <a:bodyPr/>
                    <a:lstStyle/>
                    <a:p>
                      <a:pPr algn="ctr" fontAlgn="b"/>
                      <a:r>
                        <a:rPr lang="en-US" sz="1200" u="none" strike="noStrike" dirty="0"/>
                        <a:t>              20 </a:t>
                      </a:r>
                      <a:endParaRPr lang="en-US" sz="1200" b="0" i="0" u="none" strike="noStrike" dirty="0">
                        <a:latin typeface="Calibri"/>
                      </a:endParaRPr>
                    </a:p>
                  </a:txBody>
                  <a:tcPr marL="9525" marR="9525" marT="9525" marB="0" anchor="ctr"/>
                </a:tc>
                <a:tc>
                  <a:txBody>
                    <a:bodyPr/>
                    <a:lstStyle/>
                    <a:p>
                      <a:pPr algn="ctr" fontAlgn="b"/>
                      <a:r>
                        <a:rPr lang="en-US" sz="1200" u="none" strike="noStrike"/>
                        <a:t>              19 </a:t>
                      </a:r>
                      <a:endParaRPr lang="en-US" sz="1200" b="0" i="0" u="none" strike="noStrike">
                        <a:latin typeface="Calibri"/>
                      </a:endParaRPr>
                    </a:p>
                  </a:txBody>
                  <a:tcPr marL="9525" marR="9525" marT="9525" marB="0" anchor="ctr"/>
                </a:tc>
                <a:tc>
                  <a:txBody>
                    <a:bodyPr/>
                    <a:lstStyle/>
                    <a:p>
                      <a:pPr algn="ctr" fontAlgn="b"/>
                      <a:r>
                        <a:rPr lang="en-US" sz="1200" u="none" strike="noStrike"/>
                        <a:t>              28 </a:t>
                      </a:r>
                      <a:endParaRPr lang="en-US" sz="1200" b="0" i="0" u="none" strike="noStrike">
                        <a:latin typeface="Calibri"/>
                      </a:endParaRPr>
                    </a:p>
                  </a:txBody>
                  <a:tcPr marL="9525" marR="9525" marT="9525" marB="0" anchor="ctr"/>
                </a:tc>
                <a:tc>
                  <a:txBody>
                    <a:bodyPr/>
                    <a:lstStyle/>
                    <a:p>
                      <a:pPr algn="ctr" fontAlgn="b"/>
                      <a:r>
                        <a:rPr lang="en-US" sz="1200" u="none" strike="noStrike" dirty="0">
                          <a:highlight>
                            <a:srgbClr val="FFFF00"/>
                          </a:highlight>
                        </a:rPr>
                        <a:t>              16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15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16 </a:t>
                      </a:r>
                      <a:endParaRPr lang="en-US" sz="1200" b="0" i="0" u="none" strike="noStrike" dirty="0">
                        <a:highlight>
                          <a:srgbClr val="FFFF00"/>
                        </a:highlight>
                        <a:latin typeface="Calibri"/>
                      </a:endParaRPr>
                    </a:p>
                  </a:txBody>
                  <a:tcPr marL="9525" marR="9525" marT="9525" marB="0" anchor="ctr"/>
                </a:tc>
                <a:tc>
                  <a:txBody>
                    <a:bodyPr/>
                    <a:lstStyle/>
                    <a:p>
                      <a:pPr algn="ctr" fontAlgn="b"/>
                      <a:r>
                        <a:rPr lang="en-US" sz="1200" u="none" strike="noStrike" dirty="0">
                          <a:highlight>
                            <a:srgbClr val="FFFF00"/>
                          </a:highlight>
                        </a:rPr>
                        <a:t>              14 </a:t>
                      </a:r>
                      <a:endParaRPr lang="en-US" sz="1200" b="0" i="0" u="none" strike="noStrike" dirty="0">
                        <a:highlight>
                          <a:srgbClr val="FFFF00"/>
                        </a:highlight>
                        <a:latin typeface="Calibri"/>
                      </a:endParaRPr>
                    </a:p>
                  </a:txBody>
                  <a:tcPr marL="9525" marR="9525" marT="9525" marB="0" anchor="ctr"/>
                </a:tc>
                <a:extLst>
                  <a:ext uri="{0D108BD9-81ED-4DB2-BD59-A6C34878D82A}">
                    <a16:rowId xmlns:a16="http://schemas.microsoft.com/office/drawing/2014/main" val="10009"/>
                  </a:ext>
                </a:extLst>
              </a:tr>
              <a:tr h="337679">
                <a:tc>
                  <a:txBody>
                    <a:bodyPr/>
                    <a:lstStyle/>
                    <a:p>
                      <a:pPr algn="l" fontAlgn="ctr"/>
                      <a:r>
                        <a:rPr lang="en-US" sz="1200" b="1" u="none" strike="noStrike" dirty="0"/>
                        <a:t> Total </a:t>
                      </a:r>
                      <a:endParaRPr lang="en-US" sz="1200" b="1" i="0" u="none" strike="noStrike" dirty="0">
                        <a:solidFill>
                          <a:srgbClr val="000000"/>
                        </a:solidFill>
                        <a:latin typeface="Calibri"/>
                      </a:endParaRPr>
                    </a:p>
                  </a:txBody>
                  <a:tcPr marL="9525" marR="9525" marT="9525" marB="0" anchor="ctr"/>
                </a:tc>
                <a:tc>
                  <a:txBody>
                    <a:bodyPr/>
                    <a:lstStyle/>
                    <a:p>
                      <a:pPr algn="ctr" fontAlgn="b"/>
                      <a:r>
                        <a:rPr lang="en-US" sz="1200" b="1" u="none" strike="noStrike" dirty="0"/>
                        <a:t>            440 </a:t>
                      </a:r>
                      <a:endParaRPr lang="en-US" sz="1200" b="1" i="0" u="none" strike="noStrike" dirty="0">
                        <a:latin typeface="Calibri"/>
                      </a:endParaRPr>
                    </a:p>
                  </a:txBody>
                  <a:tcPr marL="9525" marR="9525" marT="9525" marB="0" anchor="ctr"/>
                </a:tc>
                <a:tc>
                  <a:txBody>
                    <a:bodyPr/>
                    <a:lstStyle/>
                    <a:p>
                      <a:pPr algn="ctr" fontAlgn="b"/>
                      <a:r>
                        <a:rPr lang="en-US" sz="1200" b="1" u="none" strike="noStrike"/>
                        <a:t>            404 </a:t>
                      </a:r>
                      <a:endParaRPr lang="en-US" sz="1200" b="1" i="0" u="none" strike="noStrike">
                        <a:latin typeface="Calibri"/>
                      </a:endParaRPr>
                    </a:p>
                  </a:txBody>
                  <a:tcPr marL="9525" marR="9525" marT="9525" marB="0" anchor="ctr"/>
                </a:tc>
                <a:tc>
                  <a:txBody>
                    <a:bodyPr/>
                    <a:lstStyle/>
                    <a:p>
                      <a:pPr algn="ctr" fontAlgn="b"/>
                      <a:r>
                        <a:rPr lang="en-US" sz="1200" b="1" u="none" strike="noStrike"/>
                        <a:t>            390 </a:t>
                      </a:r>
                      <a:endParaRPr lang="en-US" sz="1200" b="1" i="0" u="none" strike="noStrike">
                        <a:latin typeface="Calibri"/>
                      </a:endParaRPr>
                    </a:p>
                  </a:txBody>
                  <a:tcPr marL="9525" marR="9525" marT="9525" marB="0" anchor="ctr"/>
                </a:tc>
                <a:tc>
                  <a:txBody>
                    <a:bodyPr/>
                    <a:lstStyle/>
                    <a:p>
                      <a:pPr algn="ctr" fontAlgn="b"/>
                      <a:r>
                        <a:rPr lang="en-US" sz="1200" b="1" u="none" strike="noStrike" dirty="0"/>
                        <a:t>            388 </a:t>
                      </a:r>
                      <a:endParaRPr lang="en-US" sz="1200" b="1" i="0" u="none" strike="noStrike" dirty="0">
                        <a:latin typeface="Calibri"/>
                      </a:endParaRPr>
                    </a:p>
                  </a:txBody>
                  <a:tcPr marL="9525" marR="9525" marT="9525" marB="0" anchor="ctr"/>
                </a:tc>
                <a:tc>
                  <a:txBody>
                    <a:bodyPr/>
                    <a:lstStyle/>
                    <a:p>
                      <a:pPr algn="ctr" fontAlgn="b"/>
                      <a:r>
                        <a:rPr lang="en-US" sz="1200" b="1" u="none" strike="noStrike"/>
                        <a:t>            416 </a:t>
                      </a:r>
                      <a:endParaRPr lang="en-US" sz="1200" b="1" i="0" u="none" strike="noStrike">
                        <a:latin typeface="Calibri"/>
                      </a:endParaRPr>
                    </a:p>
                  </a:txBody>
                  <a:tcPr marL="9525" marR="9525" marT="9525" marB="0" anchor="ctr"/>
                </a:tc>
                <a:tc>
                  <a:txBody>
                    <a:bodyPr/>
                    <a:lstStyle/>
                    <a:p>
                      <a:pPr algn="ctr" fontAlgn="b"/>
                      <a:r>
                        <a:rPr lang="en-US" sz="1200" b="1" u="none" strike="noStrike"/>
                        <a:t>            451 </a:t>
                      </a:r>
                      <a:endParaRPr lang="en-US" sz="1200" b="1" i="0" u="none" strike="noStrike">
                        <a:latin typeface="Calibri"/>
                      </a:endParaRPr>
                    </a:p>
                  </a:txBody>
                  <a:tcPr marL="9525" marR="9525" marT="9525" marB="0" anchor="ctr"/>
                </a:tc>
                <a:tc>
                  <a:txBody>
                    <a:bodyPr/>
                    <a:lstStyle/>
                    <a:p>
                      <a:pPr algn="ctr" fontAlgn="b"/>
                      <a:r>
                        <a:rPr lang="en-US" sz="1200" b="1" u="none" strike="noStrike"/>
                        <a:t>            352 </a:t>
                      </a:r>
                      <a:endParaRPr lang="en-US" sz="1200" b="1" i="0" u="none" strike="noStrike">
                        <a:latin typeface="Calibri"/>
                      </a:endParaRPr>
                    </a:p>
                  </a:txBody>
                  <a:tcPr marL="9525" marR="9525" marT="9525" marB="0" anchor="ctr"/>
                </a:tc>
                <a:tc>
                  <a:txBody>
                    <a:bodyPr/>
                    <a:lstStyle/>
                    <a:p>
                      <a:pPr algn="ctr" fontAlgn="b"/>
                      <a:r>
                        <a:rPr lang="en-US" sz="1200" b="1" u="none" strike="noStrike"/>
                        <a:t>            344 </a:t>
                      </a:r>
                      <a:endParaRPr lang="en-US" sz="1200" b="1" i="0" u="none" strike="noStrike">
                        <a:latin typeface="Calibri"/>
                      </a:endParaRPr>
                    </a:p>
                  </a:txBody>
                  <a:tcPr marL="9525" marR="9525" marT="9525" marB="0" anchor="ctr"/>
                </a:tc>
                <a:tc>
                  <a:txBody>
                    <a:bodyPr/>
                    <a:lstStyle/>
                    <a:p>
                      <a:pPr algn="ctr" fontAlgn="b"/>
                      <a:r>
                        <a:rPr lang="en-US" sz="1200" b="1" u="none" strike="noStrike"/>
                        <a:t>            299 </a:t>
                      </a:r>
                      <a:endParaRPr lang="en-US" sz="1200" b="1" i="0" u="none" strike="noStrike">
                        <a:latin typeface="Calibri"/>
                      </a:endParaRPr>
                    </a:p>
                  </a:txBody>
                  <a:tcPr marL="9525" marR="9525" marT="9525" marB="0" anchor="ctr"/>
                </a:tc>
                <a:tc>
                  <a:txBody>
                    <a:bodyPr/>
                    <a:lstStyle/>
                    <a:p>
                      <a:pPr algn="ctr" fontAlgn="b"/>
                      <a:r>
                        <a:rPr lang="en-US" sz="1200" b="1" u="none" strike="noStrike" dirty="0"/>
                        <a:t>            235 </a:t>
                      </a:r>
                      <a:endParaRPr lang="en-US" sz="1200" b="1" i="0" u="none" strike="noStrike" dirty="0">
                        <a:latin typeface="Calibri"/>
                      </a:endParaRPr>
                    </a:p>
                  </a:txBody>
                  <a:tcPr marL="9525" marR="9525" marT="9525" marB="0" anchor="ctr"/>
                </a:tc>
                <a:extLst>
                  <a:ext uri="{0D108BD9-81ED-4DB2-BD59-A6C34878D82A}">
                    <a16:rowId xmlns:a16="http://schemas.microsoft.com/office/drawing/2014/main" val="10010"/>
                  </a:ext>
                </a:extLst>
              </a:tr>
              <a:tr h="317981">
                <a:tc>
                  <a:txBody>
                    <a:bodyPr/>
                    <a:lstStyle/>
                    <a:p>
                      <a:pPr algn="l" fontAlgn="ctr"/>
                      <a:r>
                        <a:rPr lang="en-US" sz="1200" b="1" u="none" strike="noStrike"/>
                        <a:t> EBIDTA </a:t>
                      </a:r>
                      <a:endParaRPr lang="en-US" sz="1200" b="1" i="0" u="none" strike="noStrike">
                        <a:solidFill>
                          <a:srgbClr val="000000"/>
                        </a:solidFill>
                        <a:latin typeface="Calibri"/>
                      </a:endParaRPr>
                    </a:p>
                  </a:txBody>
                  <a:tcPr marL="9525" marR="9525" marT="9525" marB="0" anchor="ctr"/>
                </a:tc>
                <a:tc>
                  <a:txBody>
                    <a:bodyPr/>
                    <a:lstStyle/>
                    <a:p>
                      <a:pPr algn="ctr" fontAlgn="b"/>
                      <a:r>
                        <a:rPr lang="en-US" sz="1200" b="1" u="none" strike="noStrike" dirty="0"/>
                        <a:t>              36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55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77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73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78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56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40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48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36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57 </a:t>
                      </a:r>
                      <a:endParaRPr lang="en-US" sz="1200" b="1" i="0" u="none" strike="noStrike" dirty="0">
                        <a:latin typeface="Calibri"/>
                      </a:endParaRPr>
                    </a:p>
                  </a:txBody>
                  <a:tcPr marL="9525" marR="9525" marT="9525" marB="0" anchor="ctr"/>
                </a:tc>
                <a:extLst>
                  <a:ext uri="{0D108BD9-81ED-4DB2-BD59-A6C34878D82A}">
                    <a16:rowId xmlns:a16="http://schemas.microsoft.com/office/drawing/2014/main" val="10011"/>
                  </a:ext>
                </a:extLst>
              </a:tr>
              <a:tr h="317981">
                <a:tc>
                  <a:txBody>
                    <a:bodyPr/>
                    <a:lstStyle/>
                    <a:p>
                      <a:pPr algn="l" fontAlgn="b"/>
                      <a:r>
                        <a:rPr lang="en-US" sz="1200" u="none" strike="noStrike"/>
                        <a:t>Finance costs</a:t>
                      </a:r>
                      <a:endParaRPr lang="en-US" sz="1200" b="0" i="0" u="none" strike="noStrike">
                        <a:latin typeface="Calibri"/>
                      </a:endParaRPr>
                    </a:p>
                  </a:txBody>
                  <a:tcPr marL="9525" marR="9525" marT="9525" marB="0" anchor="ctr"/>
                </a:tc>
                <a:tc>
                  <a:txBody>
                    <a:bodyPr/>
                    <a:lstStyle/>
                    <a:p>
                      <a:pPr algn="ctr" fontAlgn="b"/>
                      <a:r>
                        <a:rPr lang="en-US" sz="1200" u="none" strike="noStrike" dirty="0"/>
                        <a:t>                7 </a:t>
                      </a:r>
                      <a:endParaRPr lang="en-US" sz="1200" b="0" i="0" u="none" strike="noStrike" dirty="0">
                        <a:latin typeface="Calibri"/>
                      </a:endParaRPr>
                    </a:p>
                  </a:txBody>
                  <a:tcPr marL="9525" marR="9525" marT="9525" marB="0" anchor="ctr"/>
                </a:tc>
                <a:tc>
                  <a:txBody>
                    <a:bodyPr/>
                    <a:lstStyle/>
                    <a:p>
                      <a:pPr algn="ctr" fontAlgn="b"/>
                      <a:r>
                        <a:rPr lang="en-US" sz="1200" u="none" strike="noStrike"/>
                        <a:t>                7 </a:t>
                      </a:r>
                      <a:endParaRPr lang="en-US" sz="1200" b="0" i="0" u="none" strike="noStrike">
                        <a:latin typeface="Calibri"/>
                      </a:endParaRPr>
                    </a:p>
                  </a:txBody>
                  <a:tcPr marL="9525" marR="9525" marT="9525" marB="0" anchor="ctr"/>
                </a:tc>
                <a:tc>
                  <a:txBody>
                    <a:bodyPr/>
                    <a:lstStyle/>
                    <a:p>
                      <a:pPr algn="ctr" fontAlgn="b"/>
                      <a:r>
                        <a:rPr lang="en-US" sz="1200" u="none" strike="noStrike"/>
                        <a:t>                5 </a:t>
                      </a:r>
                      <a:endParaRPr lang="en-US" sz="1200" b="0" i="0" u="none" strike="noStrike">
                        <a:latin typeface="Calibri"/>
                      </a:endParaRPr>
                    </a:p>
                  </a:txBody>
                  <a:tcPr marL="9525" marR="9525" marT="9525" marB="0" anchor="ctr"/>
                </a:tc>
                <a:tc>
                  <a:txBody>
                    <a:bodyPr/>
                    <a:lstStyle/>
                    <a:p>
                      <a:pPr algn="ctr" fontAlgn="b"/>
                      <a:r>
                        <a:rPr lang="en-US" sz="1200" u="none" strike="noStrike" dirty="0"/>
                        <a:t>                7 </a:t>
                      </a:r>
                      <a:endParaRPr lang="en-US" sz="1200" b="0" i="0" u="none" strike="noStrike" dirty="0">
                        <a:latin typeface="Calibri"/>
                      </a:endParaRPr>
                    </a:p>
                  </a:txBody>
                  <a:tcPr marL="9525" marR="9525" marT="9525" marB="0" anchor="ctr"/>
                </a:tc>
                <a:tc>
                  <a:txBody>
                    <a:bodyPr/>
                    <a:lstStyle/>
                    <a:p>
                      <a:pPr algn="ctr" fontAlgn="b"/>
                      <a:r>
                        <a:rPr lang="en-US" sz="1200" u="none" strike="noStrike" dirty="0"/>
                        <a:t>              13 </a:t>
                      </a:r>
                      <a:endParaRPr lang="en-US" sz="1200" b="0" i="0" u="none" strike="noStrike" dirty="0">
                        <a:latin typeface="Calibri"/>
                      </a:endParaRPr>
                    </a:p>
                  </a:txBody>
                  <a:tcPr marL="9525" marR="9525" marT="9525" marB="0" anchor="ctr"/>
                </a:tc>
                <a:tc>
                  <a:txBody>
                    <a:bodyPr/>
                    <a:lstStyle/>
                    <a:p>
                      <a:pPr algn="ctr" fontAlgn="b"/>
                      <a:r>
                        <a:rPr lang="en-US" sz="1200" u="none" strike="noStrike"/>
                        <a:t>                9 </a:t>
                      </a:r>
                      <a:endParaRPr lang="en-US" sz="1200" b="0" i="0" u="none" strike="noStrike">
                        <a:latin typeface="Calibri"/>
                      </a:endParaRPr>
                    </a:p>
                  </a:txBody>
                  <a:tcPr marL="9525" marR="9525" marT="9525" marB="0" anchor="ctr"/>
                </a:tc>
                <a:tc>
                  <a:txBody>
                    <a:bodyPr/>
                    <a:lstStyle/>
                    <a:p>
                      <a:pPr algn="ctr" fontAlgn="b"/>
                      <a:r>
                        <a:rPr lang="en-US" sz="1200" u="none" strike="noStrike"/>
                        <a:t>                9 </a:t>
                      </a:r>
                      <a:endParaRPr lang="en-US" sz="1200" b="0" i="0" u="none" strike="noStrike">
                        <a:latin typeface="Calibri"/>
                      </a:endParaRPr>
                    </a:p>
                  </a:txBody>
                  <a:tcPr marL="9525" marR="9525" marT="9525" marB="0" anchor="ctr"/>
                </a:tc>
                <a:tc>
                  <a:txBody>
                    <a:bodyPr/>
                    <a:lstStyle/>
                    <a:p>
                      <a:pPr algn="ctr" fontAlgn="b"/>
                      <a:r>
                        <a:rPr lang="en-US" sz="1200" u="none" strike="noStrike"/>
                        <a:t>                9 </a:t>
                      </a:r>
                      <a:endParaRPr lang="en-US" sz="1200" b="0" i="0" u="none" strike="noStrike">
                        <a:latin typeface="Calibri"/>
                      </a:endParaRPr>
                    </a:p>
                  </a:txBody>
                  <a:tcPr marL="9525" marR="9525" marT="9525" marB="0" anchor="ctr"/>
                </a:tc>
                <a:tc>
                  <a:txBody>
                    <a:bodyPr/>
                    <a:lstStyle/>
                    <a:p>
                      <a:pPr algn="ctr" fontAlgn="b"/>
                      <a:r>
                        <a:rPr lang="en-US" sz="1200" u="none" strike="noStrike"/>
                        <a:t>                8 </a:t>
                      </a:r>
                      <a:endParaRPr lang="en-US" sz="1200" b="0" i="0" u="none" strike="noStrike">
                        <a:latin typeface="Calibri"/>
                      </a:endParaRPr>
                    </a:p>
                  </a:txBody>
                  <a:tcPr marL="9525" marR="9525" marT="9525" marB="0" anchor="ctr"/>
                </a:tc>
                <a:tc>
                  <a:txBody>
                    <a:bodyPr/>
                    <a:lstStyle/>
                    <a:p>
                      <a:pPr algn="ctr" fontAlgn="b"/>
                      <a:r>
                        <a:rPr lang="en-US" sz="1200" u="none" strike="noStrike" dirty="0"/>
                        <a:t>                9 </a:t>
                      </a:r>
                      <a:endParaRPr lang="en-US" sz="1200" b="0" i="0" u="none" strike="noStrike" dirty="0">
                        <a:latin typeface="Calibri"/>
                      </a:endParaRPr>
                    </a:p>
                  </a:txBody>
                  <a:tcPr marL="9525" marR="9525" marT="9525" marB="0" anchor="ctr"/>
                </a:tc>
                <a:extLst>
                  <a:ext uri="{0D108BD9-81ED-4DB2-BD59-A6C34878D82A}">
                    <a16:rowId xmlns:a16="http://schemas.microsoft.com/office/drawing/2014/main" val="10012"/>
                  </a:ext>
                </a:extLst>
              </a:tr>
              <a:tr h="317981">
                <a:tc>
                  <a:txBody>
                    <a:bodyPr/>
                    <a:lstStyle/>
                    <a:p>
                      <a:pPr algn="l" fontAlgn="b"/>
                      <a:r>
                        <a:rPr lang="en-US" sz="1200" u="none" strike="noStrike"/>
                        <a:t>Depreciation </a:t>
                      </a:r>
                      <a:endParaRPr lang="en-US" sz="1200" b="0" i="0" u="none" strike="noStrike">
                        <a:latin typeface="Calibri"/>
                      </a:endParaRPr>
                    </a:p>
                  </a:txBody>
                  <a:tcPr marL="9525" marR="9525" marT="9525" marB="0" anchor="ctr"/>
                </a:tc>
                <a:tc>
                  <a:txBody>
                    <a:bodyPr/>
                    <a:lstStyle/>
                    <a:p>
                      <a:pPr algn="ctr" fontAlgn="b"/>
                      <a:r>
                        <a:rPr lang="en-US" sz="1200" u="none" strike="noStrike"/>
                        <a:t>              26 </a:t>
                      </a:r>
                      <a:endParaRPr lang="en-US" sz="1200" b="0" i="0" u="none" strike="noStrike">
                        <a:latin typeface="Calibri"/>
                      </a:endParaRPr>
                    </a:p>
                  </a:txBody>
                  <a:tcPr marL="9525" marR="9525" marT="9525" marB="0" anchor="ctr"/>
                </a:tc>
                <a:tc>
                  <a:txBody>
                    <a:bodyPr/>
                    <a:lstStyle/>
                    <a:p>
                      <a:pPr algn="ctr" fontAlgn="b"/>
                      <a:r>
                        <a:rPr lang="en-US" sz="1200" u="none" strike="noStrike"/>
                        <a:t>              29 </a:t>
                      </a:r>
                      <a:endParaRPr lang="en-US" sz="1200" b="0" i="0" u="none" strike="noStrike">
                        <a:latin typeface="Calibri"/>
                      </a:endParaRPr>
                    </a:p>
                  </a:txBody>
                  <a:tcPr marL="9525" marR="9525" marT="9525" marB="0" anchor="ctr"/>
                </a:tc>
                <a:tc>
                  <a:txBody>
                    <a:bodyPr/>
                    <a:lstStyle/>
                    <a:p>
                      <a:pPr algn="ctr" fontAlgn="b"/>
                      <a:r>
                        <a:rPr lang="en-US" sz="1200" u="none" strike="noStrike"/>
                        <a:t>              26 </a:t>
                      </a:r>
                      <a:endParaRPr lang="en-US" sz="1200" b="0" i="0" u="none" strike="noStrike">
                        <a:latin typeface="Calibri"/>
                      </a:endParaRPr>
                    </a:p>
                  </a:txBody>
                  <a:tcPr marL="9525" marR="9525" marT="9525" marB="0" anchor="ctr"/>
                </a:tc>
                <a:tc>
                  <a:txBody>
                    <a:bodyPr/>
                    <a:lstStyle/>
                    <a:p>
                      <a:pPr algn="ctr" fontAlgn="b"/>
                      <a:r>
                        <a:rPr lang="en-US" sz="1200" u="none" strike="noStrike"/>
                        <a:t>              32 </a:t>
                      </a:r>
                      <a:endParaRPr lang="en-US" sz="1200" b="0" i="0" u="none" strike="noStrike">
                        <a:latin typeface="Calibri"/>
                      </a:endParaRPr>
                    </a:p>
                  </a:txBody>
                  <a:tcPr marL="9525" marR="9525" marT="9525" marB="0" anchor="ctr"/>
                </a:tc>
                <a:tc>
                  <a:txBody>
                    <a:bodyPr/>
                    <a:lstStyle/>
                    <a:p>
                      <a:pPr algn="ctr" fontAlgn="b"/>
                      <a:r>
                        <a:rPr lang="en-US" sz="1200" u="none" strike="noStrike" dirty="0"/>
                        <a:t>              34 </a:t>
                      </a:r>
                      <a:endParaRPr lang="en-US" sz="1200" b="0" i="0" u="none" strike="noStrike" dirty="0">
                        <a:latin typeface="Calibri"/>
                      </a:endParaRPr>
                    </a:p>
                  </a:txBody>
                  <a:tcPr marL="9525" marR="9525" marT="9525" marB="0" anchor="ctr"/>
                </a:tc>
                <a:tc>
                  <a:txBody>
                    <a:bodyPr/>
                    <a:lstStyle/>
                    <a:p>
                      <a:pPr algn="ctr" fontAlgn="b"/>
                      <a:r>
                        <a:rPr lang="en-US" sz="1200" u="none" strike="noStrike"/>
                        <a:t>              17 </a:t>
                      </a:r>
                      <a:endParaRPr lang="en-US" sz="1200" b="0" i="0" u="none" strike="noStrike">
                        <a:latin typeface="Calibri"/>
                      </a:endParaRPr>
                    </a:p>
                  </a:txBody>
                  <a:tcPr marL="9525" marR="9525" marT="9525" marB="0" anchor="ctr"/>
                </a:tc>
                <a:tc>
                  <a:txBody>
                    <a:bodyPr/>
                    <a:lstStyle/>
                    <a:p>
                      <a:pPr algn="ctr" fontAlgn="b"/>
                      <a:r>
                        <a:rPr lang="en-US" sz="1200" u="none" strike="noStrike"/>
                        <a:t>              16 </a:t>
                      </a:r>
                      <a:endParaRPr lang="en-US" sz="1200" b="0" i="0" u="none" strike="noStrike">
                        <a:latin typeface="Calibri"/>
                      </a:endParaRPr>
                    </a:p>
                  </a:txBody>
                  <a:tcPr marL="9525" marR="9525" marT="9525" marB="0" anchor="ctr"/>
                </a:tc>
                <a:tc>
                  <a:txBody>
                    <a:bodyPr/>
                    <a:lstStyle/>
                    <a:p>
                      <a:pPr algn="ctr" fontAlgn="b"/>
                      <a:r>
                        <a:rPr lang="en-US" sz="1200" u="none" strike="noStrike"/>
                        <a:t>              16 </a:t>
                      </a:r>
                      <a:endParaRPr lang="en-US" sz="1200" b="0" i="0" u="none" strike="noStrike">
                        <a:latin typeface="Calibri"/>
                      </a:endParaRPr>
                    </a:p>
                  </a:txBody>
                  <a:tcPr marL="9525" marR="9525" marT="9525" marB="0" anchor="ctr"/>
                </a:tc>
                <a:tc>
                  <a:txBody>
                    <a:bodyPr/>
                    <a:lstStyle/>
                    <a:p>
                      <a:pPr algn="ctr" fontAlgn="b"/>
                      <a:r>
                        <a:rPr lang="en-US" sz="1200" u="none" strike="noStrike"/>
                        <a:t>              15 </a:t>
                      </a:r>
                      <a:endParaRPr lang="en-US" sz="1200" b="0" i="0" u="none" strike="noStrike">
                        <a:latin typeface="Calibri"/>
                      </a:endParaRPr>
                    </a:p>
                  </a:txBody>
                  <a:tcPr marL="9525" marR="9525" marT="9525" marB="0" anchor="ctr"/>
                </a:tc>
                <a:tc>
                  <a:txBody>
                    <a:bodyPr/>
                    <a:lstStyle/>
                    <a:p>
                      <a:pPr algn="ctr" fontAlgn="b"/>
                      <a:r>
                        <a:rPr lang="en-US" sz="1200" u="none" strike="noStrike" dirty="0"/>
                        <a:t>              17 </a:t>
                      </a:r>
                      <a:endParaRPr lang="en-US" sz="1200" b="0" i="0" u="none" strike="noStrike" dirty="0">
                        <a:latin typeface="Calibri"/>
                      </a:endParaRPr>
                    </a:p>
                  </a:txBody>
                  <a:tcPr marL="9525" marR="9525" marT="9525" marB="0" anchor="ctr"/>
                </a:tc>
                <a:extLst>
                  <a:ext uri="{0D108BD9-81ED-4DB2-BD59-A6C34878D82A}">
                    <a16:rowId xmlns:a16="http://schemas.microsoft.com/office/drawing/2014/main" val="10013"/>
                  </a:ext>
                </a:extLst>
              </a:tr>
              <a:tr h="317981">
                <a:tc>
                  <a:txBody>
                    <a:bodyPr/>
                    <a:lstStyle/>
                    <a:p>
                      <a:pPr algn="l" fontAlgn="ctr"/>
                      <a:r>
                        <a:rPr lang="en-US" sz="1200" b="1" u="none" strike="noStrike" dirty="0"/>
                        <a:t> PBT </a:t>
                      </a:r>
                      <a:endParaRPr lang="en-US" sz="1200" b="1" i="0" u="none" strike="noStrike" dirty="0">
                        <a:solidFill>
                          <a:srgbClr val="000000"/>
                        </a:solidFill>
                        <a:latin typeface="Calibri"/>
                      </a:endParaRPr>
                    </a:p>
                  </a:txBody>
                  <a:tcPr marL="9525" marR="9525" marT="9525" marB="0" anchor="ctr"/>
                </a:tc>
                <a:tc>
                  <a:txBody>
                    <a:bodyPr/>
                    <a:lstStyle/>
                    <a:p>
                      <a:pPr algn="ctr" fontAlgn="b"/>
                      <a:r>
                        <a:rPr lang="en-US" sz="1200" b="1" u="none" strike="noStrike" dirty="0">
                          <a:solidFill>
                            <a:schemeClr val="tx1"/>
                          </a:solidFill>
                          <a:highlight>
                            <a:srgbClr val="FF00FF"/>
                          </a:highlight>
                        </a:rPr>
                        <a:t>                3 </a:t>
                      </a:r>
                      <a:endParaRPr lang="en-US" sz="1200" b="1" i="0" u="none" strike="noStrike" dirty="0">
                        <a:solidFill>
                          <a:schemeClr val="tx1"/>
                        </a:solidFill>
                        <a:highlight>
                          <a:srgbClr val="FF00FF"/>
                        </a:highlight>
                        <a:latin typeface="Calibri"/>
                      </a:endParaRPr>
                    </a:p>
                  </a:txBody>
                  <a:tcPr marL="9525" marR="9525" marT="9525" marB="0" anchor="ctr"/>
                </a:tc>
                <a:tc>
                  <a:txBody>
                    <a:bodyPr/>
                    <a:lstStyle/>
                    <a:p>
                      <a:pPr algn="ctr" fontAlgn="b"/>
                      <a:r>
                        <a:rPr lang="en-US" sz="1200" b="1" u="none" strike="noStrike" dirty="0">
                          <a:solidFill>
                            <a:schemeClr val="tx1"/>
                          </a:solidFill>
                          <a:highlight>
                            <a:srgbClr val="FF00FF"/>
                          </a:highlight>
                        </a:rPr>
                        <a:t>              20 </a:t>
                      </a:r>
                      <a:endParaRPr lang="en-US" sz="1200" b="1" i="0" u="none" strike="noStrike" dirty="0">
                        <a:solidFill>
                          <a:schemeClr val="tx1"/>
                        </a:solidFill>
                        <a:highlight>
                          <a:srgbClr val="FF00FF"/>
                        </a:highlight>
                        <a:latin typeface="Calibri"/>
                      </a:endParaRPr>
                    </a:p>
                  </a:txBody>
                  <a:tcPr marL="9525" marR="9525" marT="9525" marB="0" anchor="ctr"/>
                </a:tc>
                <a:tc>
                  <a:txBody>
                    <a:bodyPr/>
                    <a:lstStyle/>
                    <a:p>
                      <a:pPr algn="ctr" fontAlgn="b"/>
                      <a:r>
                        <a:rPr lang="en-US" sz="1200" b="1" u="none" strike="noStrike" dirty="0">
                          <a:highlight>
                            <a:srgbClr val="FFFF00"/>
                          </a:highlight>
                        </a:rPr>
                        <a:t>              45 </a:t>
                      </a:r>
                      <a:endParaRPr lang="en-US" sz="1200" b="1" i="0" u="none" strike="noStrike" dirty="0">
                        <a:highlight>
                          <a:srgbClr val="FFFF00"/>
                        </a:highlight>
                        <a:latin typeface="Calibri"/>
                      </a:endParaRPr>
                    </a:p>
                  </a:txBody>
                  <a:tcPr marL="9525" marR="9525" marT="9525" marB="0" anchor="ctr"/>
                </a:tc>
                <a:tc>
                  <a:txBody>
                    <a:bodyPr/>
                    <a:lstStyle/>
                    <a:p>
                      <a:pPr algn="ctr" fontAlgn="b"/>
                      <a:r>
                        <a:rPr lang="en-US" sz="1200" b="1" u="none" strike="noStrike" dirty="0">
                          <a:highlight>
                            <a:srgbClr val="FFFF00"/>
                          </a:highlight>
                        </a:rPr>
                        <a:t>              35 </a:t>
                      </a:r>
                      <a:endParaRPr lang="en-US" sz="1200" b="1" i="0" u="none" strike="noStrike" dirty="0">
                        <a:highlight>
                          <a:srgbClr val="FFFF00"/>
                        </a:highlight>
                        <a:latin typeface="Calibri"/>
                      </a:endParaRPr>
                    </a:p>
                  </a:txBody>
                  <a:tcPr marL="9525" marR="9525" marT="9525" marB="0" anchor="ctr"/>
                </a:tc>
                <a:tc>
                  <a:txBody>
                    <a:bodyPr/>
                    <a:lstStyle/>
                    <a:p>
                      <a:pPr algn="ctr" fontAlgn="b"/>
                      <a:r>
                        <a:rPr lang="en-US" sz="1200" b="1" u="none" strike="noStrike" dirty="0">
                          <a:highlight>
                            <a:srgbClr val="FFFF00"/>
                          </a:highlight>
                        </a:rPr>
                        <a:t>              31 </a:t>
                      </a:r>
                      <a:endParaRPr lang="en-US" sz="1200" b="1" i="0" u="none" strike="noStrike" dirty="0">
                        <a:highlight>
                          <a:srgbClr val="FFFF00"/>
                        </a:highlight>
                        <a:latin typeface="Calibri"/>
                      </a:endParaRPr>
                    </a:p>
                  </a:txBody>
                  <a:tcPr marL="9525" marR="9525" marT="9525" marB="0" anchor="ctr"/>
                </a:tc>
                <a:tc>
                  <a:txBody>
                    <a:bodyPr/>
                    <a:lstStyle/>
                    <a:p>
                      <a:pPr algn="ctr" fontAlgn="b"/>
                      <a:r>
                        <a:rPr lang="en-US" sz="1200" b="1" u="none" strike="noStrike" dirty="0">
                          <a:highlight>
                            <a:srgbClr val="FFFF00"/>
                          </a:highlight>
                        </a:rPr>
                        <a:t>              30 </a:t>
                      </a:r>
                      <a:endParaRPr lang="en-US" sz="1200" b="1" i="0" u="none" strike="noStrike" dirty="0">
                        <a:highlight>
                          <a:srgbClr val="FFFF00"/>
                        </a:highlight>
                        <a:latin typeface="Calibri"/>
                      </a:endParaRPr>
                    </a:p>
                  </a:txBody>
                  <a:tcPr marL="9525" marR="9525" marT="9525" marB="0" anchor="ctr"/>
                </a:tc>
                <a:tc>
                  <a:txBody>
                    <a:bodyPr/>
                    <a:lstStyle/>
                    <a:p>
                      <a:pPr algn="ctr" fontAlgn="b"/>
                      <a:r>
                        <a:rPr lang="en-US" sz="1200" b="1" u="none" strike="noStrike" dirty="0"/>
                        <a:t>              15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23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13 </a:t>
                      </a:r>
                      <a:endParaRPr lang="en-US" sz="1200" b="1" i="0" u="none" strike="noStrike" dirty="0">
                        <a:latin typeface="Calibri"/>
                      </a:endParaRPr>
                    </a:p>
                  </a:txBody>
                  <a:tcPr marL="9525" marR="9525" marT="9525" marB="0" anchor="ctr"/>
                </a:tc>
                <a:tc>
                  <a:txBody>
                    <a:bodyPr/>
                    <a:lstStyle/>
                    <a:p>
                      <a:pPr algn="ctr" fontAlgn="b"/>
                      <a:r>
                        <a:rPr lang="en-US" sz="1200" b="1" u="none" strike="noStrike" dirty="0"/>
                        <a:t>              </a:t>
                      </a:r>
                      <a:r>
                        <a:rPr lang="en-US" sz="1200" b="1" u="none" strike="noStrike" dirty="0">
                          <a:solidFill>
                            <a:srgbClr val="FF0000"/>
                          </a:solidFill>
                        </a:rPr>
                        <a:t>32</a:t>
                      </a:r>
                      <a:r>
                        <a:rPr lang="en-US" sz="1200" b="1" u="none" strike="noStrike" dirty="0"/>
                        <a:t> </a:t>
                      </a:r>
                      <a:endParaRPr lang="en-US" sz="1200" b="1" i="0" u="none" strike="noStrike" dirty="0">
                        <a:latin typeface="Calibri"/>
                      </a:endParaRPr>
                    </a:p>
                  </a:txBody>
                  <a:tcPr marL="9525" marR="9525" marT="9525" marB="0" anchor="ctr"/>
                </a:tc>
                <a:extLst>
                  <a:ext uri="{0D108BD9-81ED-4DB2-BD59-A6C34878D82A}">
                    <a16:rowId xmlns:a16="http://schemas.microsoft.com/office/drawing/2014/main" val="10014"/>
                  </a:ext>
                </a:extLst>
              </a:tr>
            </a:tbl>
          </a:graphicData>
        </a:graphic>
      </p:graphicFrame>
      <p:sp>
        <p:nvSpPr>
          <p:cNvPr id="12" name="TextBox 11"/>
          <p:cNvSpPr txBox="1"/>
          <p:nvPr/>
        </p:nvSpPr>
        <p:spPr>
          <a:xfrm>
            <a:off x="957940" y="1284512"/>
            <a:ext cx="435428" cy="307777"/>
          </a:xfrm>
          <a:prstGeom prst="rect">
            <a:avLst/>
          </a:prstGeom>
          <a:noFill/>
        </p:spPr>
        <p:txBody>
          <a:bodyPr wrap="square" rtlCol="0">
            <a:spAutoFit/>
          </a:bodyPr>
          <a:lstStyle/>
          <a:p>
            <a:r>
              <a:rPr lang="en-US" sz="1400" b="1" dirty="0">
                <a:solidFill>
                  <a:srgbClr val="FF0000"/>
                </a:solidFill>
              </a:rPr>
              <a:t>+4</a:t>
            </a:r>
          </a:p>
        </p:txBody>
      </p:sp>
      <p:sp>
        <p:nvSpPr>
          <p:cNvPr id="13" name="TextBox 12"/>
          <p:cNvSpPr txBox="1"/>
          <p:nvPr/>
        </p:nvSpPr>
        <p:spPr>
          <a:xfrm>
            <a:off x="957936" y="1621974"/>
            <a:ext cx="500750" cy="307777"/>
          </a:xfrm>
          <a:prstGeom prst="rect">
            <a:avLst/>
          </a:prstGeom>
          <a:noFill/>
        </p:spPr>
        <p:txBody>
          <a:bodyPr wrap="square" rtlCol="0">
            <a:spAutoFit/>
          </a:bodyPr>
          <a:lstStyle/>
          <a:p>
            <a:r>
              <a:rPr lang="en-US" sz="1400" b="1" dirty="0">
                <a:solidFill>
                  <a:srgbClr val="FF0000"/>
                </a:solidFill>
              </a:rPr>
              <a:t>+15</a:t>
            </a:r>
          </a:p>
        </p:txBody>
      </p:sp>
      <p:sp>
        <p:nvSpPr>
          <p:cNvPr id="14" name="TextBox 13"/>
          <p:cNvSpPr txBox="1"/>
          <p:nvPr/>
        </p:nvSpPr>
        <p:spPr>
          <a:xfrm>
            <a:off x="914388" y="2732342"/>
            <a:ext cx="500750" cy="307777"/>
          </a:xfrm>
          <a:prstGeom prst="rect">
            <a:avLst/>
          </a:prstGeom>
          <a:noFill/>
        </p:spPr>
        <p:txBody>
          <a:bodyPr wrap="square" rtlCol="0">
            <a:spAutoFit/>
          </a:bodyPr>
          <a:lstStyle/>
          <a:p>
            <a:r>
              <a:rPr lang="en-US" sz="1400" b="1" dirty="0">
                <a:solidFill>
                  <a:srgbClr val="FF0000"/>
                </a:solidFill>
              </a:rPr>
              <a:t>+30</a:t>
            </a:r>
          </a:p>
        </p:txBody>
      </p:sp>
      <p:sp>
        <p:nvSpPr>
          <p:cNvPr id="15" name="TextBox 14"/>
          <p:cNvSpPr txBox="1"/>
          <p:nvPr/>
        </p:nvSpPr>
        <p:spPr>
          <a:xfrm>
            <a:off x="903502" y="3037150"/>
            <a:ext cx="500750" cy="307777"/>
          </a:xfrm>
          <a:prstGeom prst="rect">
            <a:avLst/>
          </a:prstGeom>
          <a:noFill/>
        </p:spPr>
        <p:txBody>
          <a:bodyPr wrap="square" rtlCol="0">
            <a:spAutoFit/>
          </a:bodyPr>
          <a:lstStyle/>
          <a:p>
            <a:r>
              <a:rPr lang="en-US" sz="1400" b="1" dirty="0">
                <a:solidFill>
                  <a:srgbClr val="FF0000"/>
                </a:solidFill>
              </a:rPr>
              <a:t>+11</a:t>
            </a:r>
          </a:p>
        </p:txBody>
      </p:sp>
      <p:sp>
        <p:nvSpPr>
          <p:cNvPr id="16" name="TextBox 15"/>
          <p:cNvSpPr txBox="1"/>
          <p:nvPr/>
        </p:nvSpPr>
        <p:spPr>
          <a:xfrm>
            <a:off x="903502" y="3690293"/>
            <a:ext cx="500750" cy="307777"/>
          </a:xfrm>
          <a:prstGeom prst="rect">
            <a:avLst/>
          </a:prstGeom>
          <a:noFill/>
        </p:spPr>
        <p:txBody>
          <a:bodyPr wrap="square" rtlCol="0">
            <a:spAutoFit/>
          </a:bodyPr>
          <a:lstStyle/>
          <a:p>
            <a:r>
              <a:rPr lang="en-US" sz="1400" b="1" dirty="0">
                <a:solidFill>
                  <a:srgbClr val="FF0000"/>
                </a:solidFill>
              </a:rPr>
              <a:t>+8</a:t>
            </a:r>
          </a:p>
        </p:txBody>
      </p:sp>
      <p:sp>
        <p:nvSpPr>
          <p:cNvPr id="2" name="TextBox 1">
            <a:extLst>
              <a:ext uri="{FF2B5EF4-FFF2-40B4-BE49-F238E27FC236}">
                <a16:creationId xmlns:a16="http://schemas.microsoft.com/office/drawing/2014/main" id="{85E7A7C7-5021-4C40-B7E9-9608A0EAA9B6}"/>
              </a:ext>
            </a:extLst>
          </p:cNvPr>
          <p:cNvSpPr txBox="1"/>
          <p:nvPr/>
        </p:nvSpPr>
        <p:spPr>
          <a:xfrm>
            <a:off x="565531" y="3944471"/>
            <a:ext cx="1338939" cy="400110"/>
          </a:xfrm>
          <a:prstGeom prst="rect">
            <a:avLst/>
          </a:prstGeom>
          <a:noFill/>
        </p:spPr>
        <p:txBody>
          <a:bodyPr wrap="square" rtlCol="0">
            <a:spAutoFit/>
          </a:bodyPr>
          <a:lstStyle/>
          <a:p>
            <a:r>
              <a:rPr lang="en-US" sz="2000" dirty="0">
                <a:solidFill>
                  <a:srgbClr val="FF0000"/>
                </a:solidFill>
              </a:rPr>
              <a:t>68/Kg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392842" y="875549"/>
            <a:ext cx="8373614" cy="1270000"/>
            <a:chOff x="392842" y="2039428"/>
            <a:chExt cx="8373614" cy="1098000"/>
          </a:xfrm>
        </p:grpSpPr>
        <p:pic>
          <p:nvPicPr>
            <p:cNvPr id="28" name="Picture 27">
              <a:extLst>
                <a:ext uri="{FF2B5EF4-FFF2-40B4-BE49-F238E27FC236}">
                  <a16:creationId xmlns:a16="http://schemas.microsoft.com/office/drawing/2014/main" id="{525B43C7-7575-4BEA-82AC-2F38125C0824}"/>
                </a:ext>
              </a:extLst>
            </p:cNvPr>
            <p:cNvPicPr>
              <a:picLocks/>
            </p:cNvPicPr>
            <p:nvPr/>
          </p:nvPicPr>
          <p:blipFill>
            <a:blip r:embed="rId3" cstate="print"/>
            <a:stretch>
              <a:fillRect/>
            </a:stretch>
          </p:blipFill>
          <p:spPr>
            <a:xfrm>
              <a:off x="392842" y="2039428"/>
              <a:ext cx="1852339" cy="1098000"/>
            </a:xfrm>
            <a:prstGeom prst="rect">
              <a:avLst/>
            </a:prstGeom>
          </p:spPr>
        </p:pic>
        <p:pic>
          <p:nvPicPr>
            <p:cNvPr id="29" name="Picture 28">
              <a:extLst>
                <a:ext uri="{FF2B5EF4-FFF2-40B4-BE49-F238E27FC236}">
                  <a16:creationId xmlns:a16="http://schemas.microsoft.com/office/drawing/2014/main" id="{4A8AA611-2E0C-4A50-8505-D094697BD42D}"/>
                </a:ext>
              </a:extLst>
            </p:cNvPr>
            <p:cNvPicPr>
              <a:picLocks/>
            </p:cNvPicPr>
            <p:nvPr/>
          </p:nvPicPr>
          <p:blipFill>
            <a:blip r:embed="rId4" cstate="print"/>
            <a:stretch>
              <a:fillRect/>
            </a:stretch>
          </p:blipFill>
          <p:spPr>
            <a:xfrm>
              <a:off x="2228121" y="2039428"/>
              <a:ext cx="1795168" cy="1098000"/>
            </a:xfrm>
            <a:prstGeom prst="rect">
              <a:avLst/>
            </a:prstGeom>
          </p:spPr>
        </p:pic>
        <p:pic>
          <p:nvPicPr>
            <p:cNvPr id="30" name="Picture 29">
              <a:extLst>
                <a:ext uri="{FF2B5EF4-FFF2-40B4-BE49-F238E27FC236}">
                  <a16:creationId xmlns:a16="http://schemas.microsoft.com/office/drawing/2014/main" id="{9FB9732F-A69C-4546-A916-5602BA919C38}"/>
                </a:ext>
              </a:extLst>
            </p:cNvPr>
            <p:cNvPicPr>
              <a:picLocks/>
            </p:cNvPicPr>
            <p:nvPr/>
          </p:nvPicPr>
          <p:blipFill>
            <a:blip r:embed="rId5" cstate="print"/>
            <a:stretch>
              <a:fillRect/>
            </a:stretch>
          </p:blipFill>
          <p:spPr>
            <a:xfrm>
              <a:off x="4012343" y="2039428"/>
              <a:ext cx="1996499" cy="1098000"/>
            </a:xfrm>
            <a:prstGeom prst="rect">
              <a:avLst/>
            </a:prstGeom>
          </p:spPr>
        </p:pic>
        <p:pic>
          <p:nvPicPr>
            <p:cNvPr id="31" name="Picture 2"/>
            <p:cNvPicPr>
              <a:picLocks noChangeArrowheads="1"/>
            </p:cNvPicPr>
            <p:nvPr/>
          </p:nvPicPr>
          <p:blipFill>
            <a:blip r:embed="rId6" cstate="print"/>
            <a:srcRect l="11598" t="28414" r="21651" b="24717"/>
            <a:stretch>
              <a:fillRect/>
            </a:stretch>
          </p:blipFill>
          <p:spPr bwMode="auto">
            <a:xfrm>
              <a:off x="6084456" y="2039428"/>
              <a:ext cx="2682000" cy="1098000"/>
            </a:xfrm>
            <a:prstGeom prst="rect">
              <a:avLst/>
            </a:prstGeom>
            <a:noFill/>
            <a:ln w="9525">
              <a:noFill/>
              <a:miter lim="800000"/>
              <a:headEnd/>
              <a:tailEnd/>
            </a:ln>
            <a:effectLst/>
          </p:spPr>
        </p:pic>
      </p:grp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18" name="Title 7"/>
          <p:cNvSpPr txBox="1">
            <a:spLocks/>
          </p:cNvSpPr>
          <p:nvPr/>
        </p:nvSpPr>
        <p:spPr>
          <a:xfrm>
            <a:off x="388094" y="2449289"/>
            <a:ext cx="8346042" cy="1469570"/>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0"/>
              </a:spcBef>
              <a:defRPr/>
            </a:pPr>
            <a:r>
              <a:rPr lang="en-IN" sz="4000" b="1" dirty="0">
                <a:solidFill>
                  <a:schemeClr val="tx2"/>
                </a:solidFill>
                <a:latin typeface="Calibri" pitchFamily="34" charset="0"/>
              </a:rPr>
              <a:t>Top Line</a:t>
            </a:r>
          </a:p>
          <a:p>
            <a:pPr algn="ctr">
              <a:lnSpc>
                <a:spcPct val="80000"/>
              </a:lnSpc>
              <a:spcBef>
                <a:spcPct val="0"/>
              </a:spcBef>
              <a:defRPr/>
            </a:pPr>
            <a:endParaRPr lang="en-IN" sz="3200" dirty="0">
              <a:solidFill>
                <a:schemeClr val="tx2"/>
              </a:solidFill>
              <a:latin typeface="Calibri" pitchFamily="34" charset="0"/>
            </a:endParaRPr>
          </a:p>
        </p:txBody>
      </p:sp>
      <p:sp>
        <p:nvSpPr>
          <p:cNvPr id="20" name="Title 7"/>
          <p:cNvSpPr txBox="1">
            <a:spLocks/>
          </p:cNvSpPr>
          <p:nvPr/>
        </p:nvSpPr>
        <p:spPr>
          <a:xfrm>
            <a:off x="279400" y="27939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2" name="Straight Connector 21"/>
          <p:cNvCxnSpPr/>
          <p:nvPr/>
        </p:nvCxnSpPr>
        <p:spPr>
          <a:xfrm flipV="1">
            <a:off x="2514600" y="635335"/>
            <a:ext cx="6234600" cy="1479"/>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pic>
        <p:nvPicPr>
          <p:cNvPr id="23" name="Picture 1"/>
          <p:cNvPicPr>
            <a:picLocks noChangeAspect="1" noChangeArrowheads="1"/>
          </p:cNvPicPr>
          <p:nvPr/>
        </p:nvPicPr>
        <p:blipFill>
          <a:blip r:embed="rId7" cstate="print"/>
          <a:srcRect/>
          <a:stretch>
            <a:fillRect/>
          </a:stretch>
        </p:blipFill>
        <p:spPr bwMode="auto">
          <a:xfrm>
            <a:off x="97974" y="217920"/>
            <a:ext cx="2362200" cy="591614"/>
          </a:xfrm>
          <a:prstGeom prst="rect">
            <a:avLst/>
          </a:prstGeom>
          <a:noFill/>
          <a:ln w="9525">
            <a:noFill/>
            <a:miter lim="800000"/>
            <a:headEnd/>
            <a:tailEnd/>
          </a:ln>
          <a:effectLst/>
        </p:spPr>
      </p:pic>
      <p:sp>
        <p:nvSpPr>
          <p:cNvPr id="12" name="Rectangle 11"/>
          <p:cNvSpPr/>
          <p:nvPr/>
        </p:nvSpPr>
        <p:spPr>
          <a:xfrm>
            <a:off x="1895072" y="4142427"/>
            <a:ext cx="5629744"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Trends &amp; Hurting Points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5312" y="530439"/>
            <a:ext cx="9013371" cy="4302810"/>
          </a:xfrm>
          <a:prstGeom prst="rect">
            <a:avLst/>
          </a:prstGeom>
          <a:noFill/>
          <a:ln w="9525">
            <a:noFill/>
            <a:miter lim="800000"/>
            <a:headEnd/>
            <a:tailEnd/>
          </a:ln>
          <a:effectLst/>
        </p:spPr>
      </p:pic>
      <p:sp>
        <p:nvSpPr>
          <p:cNvPr id="4" name="Title 7"/>
          <p:cNvSpPr txBox="1">
            <a:spLocks/>
          </p:cNvSpPr>
          <p:nvPr/>
        </p:nvSpPr>
        <p:spPr>
          <a:xfrm>
            <a:off x="77378" y="-16802"/>
            <a:ext cx="8501090" cy="430459"/>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Trend – Last 10 Years (Rs. Cr) - Towel</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11" name="Rectangle 10"/>
          <p:cNvSpPr/>
          <p:nvPr/>
        </p:nvSpPr>
        <p:spPr>
          <a:xfrm>
            <a:off x="1915886" y="3842644"/>
            <a:ext cx="7108368"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83228" y="4887686"/>
            <a:ext cx="6466115" cy="67491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Revenue Growth of 150% from 843 Cr to 2084 Cr in 10 Years</a:t>
            </a:r>
          </a:p>
          <a:p>
            <a:pPr algn="ctr"/>
            <a:r>
              <a:rPr lang="en-US" dirty="0">
                <a:solidFill>
                  <a:schemeClr val="tx1"/>
                </a:solidFill>
              </a:rPr>
              <a:t>No Growth in EBIDTA in absolute terms</a:t>
            </a:r>
          </a:p>
        </p:txBody>
      </p:sp>
      <p:sp>
        <p:nvSpPr>
          <p:cNvPr id="18" name="Oval 17"/>
          <p:cNvSpPr/>
          <p:nvPr/>
        </p:nvSpPr>
        <p:spPr>
          <a:xfrm>
            <a:off x="8577942" y="1197429"/>
            <a:ext cx="566058" cy="3918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111828" y="1208314"/>
            <a:ext cx="566057" cy="3374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079171" y="2405745"/>
            <a:ext cx="566057" cy="3265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577943" y="2373085"/>
            <a:ext cx="566057"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Towel /Kg : Revenue to PBT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3713659007"/>
              </p:ext>
            </p:extLst>
          </p:nvPr>
        </p:nvGraphicFramePr>
        <p:xfrm>
          <a:off x="718457" y="642256"/>
          <a:ext cx="7772400" cy="4704946"/>
        </p:xfrm>
        <a:graphic>
          <a:graphicData uri="http://schemas.openxmlformats.org/drawingml/2006/table">
            <a:tbl>
              <a:tblPr/>
              <a:tblGrid>
                <a:gridCol w="3099797">
                  <a:extLst>
                    <a:ext uri="{9D8B030D-6E8A-4147-A177-3AD203B41FA5}">
                      <a16:colId xmlns:a16="http://schemas.microsoft.com/office/drawing/2014/main" val="20000"/>
                    </a:ext>
                  </a:extLst>
                </a:gridCol>
                <a:gridCol w="1079077">
                  <a:extLst>
                    <a:ext uri="{9D8B030D-6E8A-4147-A177-3AD203B41FA5}">
                      <a16:colId xmlns:a16="http://schemas.microsoft.com/office/drawing/2014/main" val="20001"/>
                    </a:ext>
                  </a:extLst>
                </a:gridCol>
                <a:gridCol w="1389565">
                  <a:extLst>
                    <a:ext uri="{9D8B030D-6E8A-4147-A177-3AD203B41FA5}">
                      <a16:colId xmlns:a16="http://schemas.microsoft.com/office/drawing/2014/main" val="20002"/>
                    </a:ext>
                  </a:extLst>
                </a:gridCol>
                <a:gridCol w="1119796">
                  <a:extLst>
                    <a:ext uri="{9D8B030D-6E8A-4147-A177-3AD203B41FA5}">
                      <a16:colId xmlns:a16="http://schemas.microsoft.com/office/drawing/2014/main" val="20003"/>
                    </a:ext>
                  </a:extLst>
                </a:gridCol>
                <a:gridCol w="1084165">
                  <a:extLst>
                    <a:ext uri="{9D8B030D-6E8A-4147-A177-3AD203B41FA5}">
                      <a16:colId xmlns:a16="http://schemas.microsoft.com/office/drawing/2014/main" val="20004"/>
                    </a:ext>
                  </a:extLst>
                </a:gridCol>
              </a:tblGrid>
              <a:tr h="182880">
                <a:tc>
                  <a:txBody>
                    <a:bodyPr/>
                    <a:lstStyle/>
                    <a:p>
                      <a:pPr algn="ctr" fontAlgn="ctr"/>
                      <a:r>
                        <a:rPr lang="en-US" sz="900" b="1" i="0" u="none" strike="noStrike" dirty="0">
                          <a:solidFill>
                            <a:srgbClr val="FFFFFF"/>
                          </a:solidFill>
                          <a:latin typeface="Book Antiqua"/>
                        </a:rPr>
                        <a:t>Particulars</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Book Antiqua"/>
                        </a:rPr>
                        <a:t>UOM</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Book Antiqua"/>
                        </a:rPr>
                        <a:t>FY 17</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Book Antiqua"/>
                        </a:rPr>
                        <a:t>FY 18</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Book Antiqua"/>
                        </a:rPr>
                        <a:t>FY 19</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182880">
                <a:tc>
                  <a:txBody>
                    <a:bodyPr/>
                    <a:lstStyle/>
                    <a:p>
                      <a:pPr algn="ctr" fontAlgn="ctr"/>
                      <a:r>
                        <a:rPr lang="en-US" sz="900" b="0" i="0" u="none" strike="noStrike">
                          <a:solidFill>
                            <a:srgbClr val="000000"/>
                          </a:solidFill>
                          <a:latin typeface="Book Antiqua"/>
                        </a:rPr>
                        <a:t>GSR</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458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454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474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algn="ctr" fontAlgn="ctr"/>
                      <a:r>
                        <a:rPr lang="en-US" sz="900" b="1" i="0" u="none" strike="noStrike">
                          <a:solidFill>
                            <a:srgbClr val="000000"/>
                          </a:solidFill>
                          <a:latin typeface="Book Antiqua"/>
                        </a:rPr>
                        <a:t>NSR</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latin typeface="Book Antiqua"/>
                        </a:rPr>
                        <a:t>              438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latin typeface="Book Antiqua"/>
                        </a:rPr>
                        <a:t>          421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latin typeface="Book Antiqua"/>
                        </a:rPr>
                        <a:t>         455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2880">
                <a:tc>
                  <a:txBody>
                    <a:bodyPr/>
                    <a:lstStyle/>
                    <a:p>
                      <a:pPr algn="r" fontAlgn="ctr"/>
                      <a:r>
                        <a:rPr lang="en-US" sz="900" b="0" i="1" u="none" strike="noStrike" dirty="0">
                          <a:solidFill>
                            <a:srgbClr val="000000"/>
                          </a:solidFill>
                          <a:latin typeface="Book Antiqua"/>
                        </a:rPr>
                        <a:t> Includes Subsidy</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900" b="0" i="1" u="none" strike="noStrike" dirty="0">
                          <a:solidFill>
                            <a:srgbClr val="000000"/>
                          </a:solidFill>
                          <a:highlight>
                            <a:srgbClr val="FF00FF"/>
                          </a:highlight>
                          <a:latin typeface="Book Antiqua"/>
                        </a:rPr>
                        <a:t> +36</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pPr algn="ctr" fontAlgn="ctr"/>
                      <a:r>
                        <a:rPr lang="en-US" sz="900" b="0" i="0" u="none" strike="noStrike">
                          <a:solidFill>
                            <a:srgbClr val="000000"/>
                          </a:solidFill>
                          <a:latin typeface="Book Antiqua"/>
                        </a:rPr>
                        <a:t>Other Income/Forex Losses</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14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13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(12)</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3179">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880">
                <a:tc>
                  <a:txBody>
                    <a:bodyPr/>
                    <a:lstStyle/>
                    <a:p>
                      <a:pPr algn="ctr" fontAlgn="ctr"/>
                      <a:r>
                        <a:rPr lang="en-US" sz="900" b="0" i="0" u="none" strike="noStrike">
                          <a:solidFill>
                            <a:srgbClr val="000000"/>
                          </a:solidFill>
                          <a:latin typeface="Book Antiqua"/>
                        </a:rPr>
                        <a:t>RM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217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221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FF0000"/>
                          </a:solidFill>
                          <a:latin typeface="Book Antiqua"/>
                        </a:rPr>
                        <a:t>         245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880">
                <a:tc>
                  <a:txBody>
                    <a:bodyPr/>
                    <a:lstStyle/>
                    <a:p>
                      <a:pPr algn="ctr" fontAlgn="ctr"/>
                      <a:r>
                        <a:rPr lang="en-US" sz="900" b="0" i="0" u="none" strike="noStrike" dirty="0">
                          <a:solidFill>
                            <a:srgbClr val="000000"/>
                          </a:solidFill>
                          <a:latin typeface="Book Antiqua"/>
                        </a:rPr>
                        <a:t>Dyes &amp; Chemicals</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26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25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25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pPr algn="ctr" fontAlgn="ctr"/>
                      <a:r>
                        <a:rPr lang="en-US" sz="900" b="0" i="0" u="none" strike="noStrike">
                          <a:solidFill>
                            <a:srgbClr val="000000"/>
                          </a:solidFill>
                          <a:latin typeface="Book Antiqua"/>
                        </a:rPr>
                        <a:t>Packing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22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25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FF0000"/>
                          </a:solidFill>
                          <a:latin typeface="Book Antiqua"/>
                        </a:rPr>
                        <a:t>           26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880">
                <a:tc>
                  <a:txBody>
                    <a:bodyPr/>
                    <a:lstStyle/>
                    <a:p>
                      <a:pPr algn="ctr" fontAlgn="ctr"/>
                      <a:r>
                        <a:rPr lang="en-US" sz="900" b="0" i="0" u="none" strike="noStrike">
                          <a:solidFill>
                            <a:srgbClr val="000000"/>
                          </a:solidFill>
                          <a:latin typeface="Book Antiqua"/>
                        </a:rPr>
                        <a:t>Stores &amp; Spares</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880">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880">
                <a:tc>
                  <a:txBody>
                    <a:bodyPr/>
                    <a:lstStyle/>
                    <a:p>
                      <a:pPr algn="ctr" fontAlgn="ctr"/>
                      <a:r>
                        <a:rPr lang="en-US" sz="1100" b="1" i="0" u="none" strike="noStrike" dirty="0">
                          <a:solidFill>
                            <a:srgbClr val="000000"/>
                          </a:solidFill>
                          <a:latin typeface="Book Antiqua"/>
                        </a:rPr>
                        <a:t>Bought Out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271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276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300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182880">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2880">
                <a:tc>
                  <a:txBody>
                    <a:bodyPr/>
                    <a:lstStyle/>
                    <a:p>
                      <a:pPr algn="ctr" fontAlgn="ctr"/>
                      <a:r>
                        <a:rPr lang="en-US" sz="900" b="0" i="0" u="none" strike="noStrike" dirty="0">
                          <a:solidFill>
                            <a:srgbClr val="000000"/>
                          </a:solidFill>
                          <a:latin typeface="Book Antiqua"/>
                        </a:rPr>
                        <a:t>Power &amp; Fuel</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33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36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FF0000"/>
                          </a:solidFill>
                          <a:latin typeface="Book Antiqua"/>
                        </a:rPr>
                        <a:t>           38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2880">
                <a:tc>
                  <a:txBody>
                    <a:bodyPr/>
                    <a:lstStyle/>
                    <a:p>
                      <a:pPr algn="ctr" fontAlgn="ctr"/>
                      <a:r>
                        <a:rPr lang="en-US" sz="900" b="0" i="0" u="none" strike="noStrike" dirty="0">
                          <a:solidFill>
                            <a:srgbClr val="000000"/>
                          </a:solidFill>
                          <a:latin typeface="Book Antiqua"/>
                        </a:rPr>
                        <a:t>Admin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13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14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2880">
                <a:tc>
                  <a:txBody>
                    <a:bodyPr/>
                    <a:lstStyle/>
                    <a:p>
                      <a:pPr algn="ctr" fontAlgn="ctr"/>
                      <a:r>
                        <a:rPr lang="en-US" sz="900" b="0" i="0" u="none" strike="noStrike" dirty="0">
                          <a:solidFill>
                            <a:srgbClr val="000000"/>
                          </a:solidFill>
                          <a:latin typeface="Book Antiqua"/>
                        </a:rPr>
                        <a:t>Personnel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55 </a:t>
                      </a:r>
                      <a:r>
                        <a:rPr lang="en-US" sz="500" b="0" i="0" u="none" strike="noStrike" dirty="0">
                          <a:solidFill>
                            <a:srgbClr val="000000"/>
                          </a:solidFill>
                          <a:latin typeface="Book Antiqua"/>
                        </a:rPr>
                        <a:t>(13%)</a:t>
                      </a:r>
                      <a:endParaRPr lang="en-US" sz="900" b="0" i="0" u="none" strike="noStrike" dirty="0">
                        <a:solidFill>
                          <a:srgbClr val="000000"/>
                        </a:solidFill>
                        <a:latin typeface="Book Antiqua"/>
                      </a:endParaRP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61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56 </a:t>
                      </a:r>
                      <a:r>
                        <a:rPr lang="en-US" sz="600" b="0" i="0" u="none" strike="noStrike" dirty="0">
                          <a:solidFill>
                            <a:srgbClr val="000000"/>
                          </a:solidFill>
                          <a:latin typeface="Book Antiqua"/>
                        </a:rPr>
                        <a:t>(12%)</a:t>
                      </a:r>
                      <a:endParaRPr lang="en-US" sz="900" b="0" i="0" u="none" strike="noStrike" dirty="0">
                        <a:solidFill>
                          <a:srgbClr val="000000"/>
                        </a:solidFill>
                        <a:latin typeface="Book Antiqua"/>
                      </a:endParaRP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2880">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2880">
                <a:tc>
                  <a:txBody>
                    <a:bodyPr/>
                    <a:lstStyle/>
                    <a:p>
                      <a:pPr algn="ctr" fontAlgn="ctr"/>
                      <a:r>
                        <a:rPr lang="en-US" sz="1100" b="1" i="0" u="none" strike="noStrike" dirty="0">
                          <a:solidFill>
                            <a:srgbClr val="000000"/>
                          </a:solidFill>
                          <a:latin typeface="Book Antiqua"/>
                        </a:rPr>
                        <a:t>Conversion Cost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101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112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latin typeface="Book Antiqua"/>
                        </a:rPr>
                        <a:t>         107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7"/>
                  </a:ext>
                </a:extLst>
              </a:tr>
              <a:tr h="182880">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2880">
                <a:tc>
                  <a:txBody>
                    <a:bodyPr/>
                    <a:lstStyle/>
                    <a:p>
                      <a:pPr algn="ctr" fontAlgn="ctr"/>
                      <a:r>
                        <a:rPr lang="en-US" sz="1200" b="1" i="0" u="none" strike="noStrike" dirty="0">
                          <a:solidFill>
                            <a:srgbClr val="000000"/>
                          </a:solidFill>
                          <a:latin typeface="Book Antiqua"/>
                        </a:rPr>
                        <a:t>EBDITA</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highlight>
                            <a:srgbClr val="00FF00"/>
                          </a:highlight>
                          <a:latin typeface="Book Antiqua"/>
                        </a:rPr>
                        <a:t>                80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rgbClr val="000000"/>
                          </a:solidFill>
                          <a:latin typeface="Book Antiqua"/>
                        </a:rPr>
                        <a:t>            45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dirty="0">
                          <a:solidFill>
                            <a:schemeClr val="bg1"/>
                          </a:solidFill>
                          <a:highlight>
                            <a:srgbClr val="FF0000"/>
                          </a:highlight>
                          <a:latin typeface="Book Antiqua"/>
                        </a:rPr>
                        <a:t>           35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9"/>
                  </a:ext>
                </a:extLst>
              </a:tr>
              <a:tr h="182880">
                <a:tc>
                  <a:txBody>
                    <a:bodyPr/>
                    <a:lstStyle/>
                    <a:p>
                      <a:pPr marL="0" algn="ctr" defTabSz="914400" rtl="0" eaLnBrk="1" fontAlgn="ctr" latinLnBrk="0" hangingPunct="1"/>
                      <a:r>
                        <a:rPr lang="en-US" sz="1200" b="1" i="0" u="none" strike="noStrike" kern="1200" dirty="0">
                          <a:solidFill>
                            <a:srgbClr val="000000"/>
                          </a:solidFill>
                          <a:latin typeface="Book Antiqua"/>
                          <a:ea typeface="+mn-ea"/>
                          <a:cs typeface="+mn-cs"/>
                        </a:rPr>
                        <a:t> EBDITA</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1" i="0" u="none" strike="noStrike" kern="1200" dirty="0">
                          <a:solidFill>
                            <a:srgbClr val="000000"/>
                          </a:solidFill>
                          <a:latin typeface="Book Antiqua"/>
                          <a:ea typeface="+mn-ea"/>
                          <a:cs typeface="+mn-cs"/>
                        </a:rPr>
                        <a:t>%age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dirty="0">
                          <a:solidFill>
                            <a:srgbClr val="000000"/>
                          </a:solidFill>
                          <a:highlight>
                            <a:srgbClr val="00FF00"/>
                          </a:highlight>
                          <a:latin typeface="Book Antiqua"/>
                        </a:rPr>
                        <a:t> 18%</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0" i="0" u="none" strike="noStrike" dirty="0">
                          <a:solidFill>
                            <a:schemeClr val="bg1"/>
                          </a:solidFill>
                          <a:highlight>
                            <a:srgbClr val="FF0000"/>
                          </a:highlight>
                          <a:latin typeface="Book Antiqua"/>
                        </a:rPr>
                        <a:t> 8%</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2880">
                <a:tc>
                  <a:txBody>
                    <a:bodyPr/>
                    <a:lstStyle/>
                    <a:p>
                      <a:pPr algn="ctr" fontAlgn="ctr"/>
                      <a:r>
                        <a:rPr lang="en-US" sz="900" b="0" i="0" u="none" strike="noStrike" dirty="0">
                          <a:solidFill>
                            <a:srgbClr val="000000"/>
                          </a:solidFill>
                          <a:latin typeface="Book Antiqua"/>
                        </a:rPr>
                        <a:t>Finance Cost  </a:t>
                      </a:r>
                      <a:r>
                        <a:rPr lang="en-US" sz="900" b="0" i="0" u="none" strike="noStrike" dirty="0">
                          <a:solidFill>
                            <a:srgbClr val="FF0000"/>
                          </a:solidFill>
                          <a:latin typeface="Book Antiqua"/>
                        </a:rPr>
                        <a:t>(No WACC)</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5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7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7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2880">
                <a:tc>
                  <a:txBody>
                    <a:bodyPr/>
                    <a:lstStyle/>
                    <a:p>
                      <a:pPr algn="ctr" fontAlgn="ctr"/>
                      <a:r>
                        <a:rPr lang="en-US" sz="900" b="0" i="0" u="none" strike="noStrike">
                          <a:solidFill>
                            <a:srgbClr val="000000"/>
                          </a:solidFill>
                          <a:latin typeface="Book Antiqua"/>
                        </a:rPr>
                        <a:t>Depreciation</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26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29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26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2880">
                <a:tc>
                  <a:txBody>
                    <a:bodyPr/>
                    <a:lstStyle/>
                    <a:p>
                      <a:pPr algn="r" fontAlgn="ctr"/>
                      <a:r>
                        <a:rPr lang="en-US" sz="900" b="0" i="1" u="none" strike="noStrike" dirty="0">
                          <a:solidFill>
                            <a:srgbClr val="000000"/>
                          </a:solidFill>
                          <a:latin typeface="Book Antiqua"/>
                        </a:rPr>
                        <a:t> Includes Subsidy </a:t>
                      </a:r>
                      <a:r>
                        <a:rPr lang="en-US" sz="900" b="0" i="1" u="none" strike="noStrike" dirty="0">
                          <a:solidFill>
                            <a:srgbClr val="000000"/>
                          </a:solidFill>
                          <a:highlight>
                            <a:srgbClr val="FFFF00"/>
                          </a:highlight>
                          <a:latin typeface="Book Antiqua"/>
                        </a:rPr>
                        <a:t>(We will not get Budni Subsidy anymore)</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Book Antiqua"/>
                        </a:rPr>
                        <a:t>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900" b="0" i="0" u="none" strike="noStrike" dirty="0">
                          <a:solidFill>
                            <a:srgbClr val="000000"/>
                          </a:solidFill>
                          <a:highlight>
                            <a:srgbClr val="FF00FF"/>
                          </a:highlight>
                          <a:latin typeface="Book Antiqua"/>
                        </a:rPr>
                        <a:t> +14</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2880">
                <a:tc>
                  <a:txBody>
                    <a:bodyPr/>
                    <a:lstStyle/>
                    <a:p>
                      <a:pPr algn="ctr" fontAlgn="ctr"/>
                      <a:r>
                        <a:rPr lang="en-US" sz="1400" b="1" i="0" u="none" strike="noStrike" dirty="0">
                          <a:solidFill>
                            <a:srgbClr val="000000"/>
                          </a:solidFill>
                          <a:latin typeface="Book Antiqua"/>
                        </a:rPr>
                        <a:t>PBT</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rgbClr val="000000"/>
                          </a:solidFill>
                          <a:latin typeface="Book Antiqua"/>
                        </a:rPr>
                        <a:t>Rs/Kg</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chemeClr val="tx1"/>
                          </a:solidFill>
                          <a:highlight>
                            <a:srgbClr val="00FF00"/>
                          </a:highlight>
                          <a:latin typeface="Book Antiqua"/>
                        </a:rPr>
                        <a:t>                48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chemeClr val="tx1"/>
                          </a:solidFill>
                          <a:latin typeface="Book Antiqua"/>
                        </a:rPr>
                        <a:t>              9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a:solidFill>
                            <a:schemeClr val="bg1"/>
                          </a:solidFill>
                          <a:highlight>
                            <a:srgbClr val="FF0000"/>
                          </a:highlight>
                          <a:latin typeface="Book Antiqua"/>
                        </a:rPr>
                        <a:t>             2 </a:t>
                      </a:r>
                    </a:p>
                  </a:txBody>
                  <a:tcPr marL="7389" marR="7389" marT="7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24"/>
                  </a:ext>
                </a:extLst>
              </a:tr>
            </a:tbl>
          </a:graphicData>
        </a:graphic>
      </p:graphicFrame>
      <p:sp>
        <p:nvSpPr>
          <p:cNvPr id="2" name="Oval 1">
            <a:extLst>
              <a:ext uri="{FF2B5EF4-FFF2-40B4-BE49-F238E27FC236}">
                <a16:creationId xmlns:a16="http://schemas.microsoft.com/office/drawing/2014/main" id="{8B4FE940-234E-434D-BA93-484672289B9E}"/>
              </a:ext>
            </a:extLst>
          </p:cNvPr>
          <p:cNvSpPr/>
          <p:nvPr/>
        </p:nvSpPr>
        <p:spPr>
          <a:xfrm>
            <a:off x="5486400" y="1646453"/>
            <a:ext cx="582706" cy="385482"/>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AFB2ED-A644-417F-A0E9-46B79FA35961}"/>
              </a:ext>
            </a:extLst>
          </p:cNvPr>
          <p:cNvSpPr/>
          <p:nvPr/>
        </p:nvSpPr>
        <p:spPr>
          <a:xfrm>
            <a:off x="7798344" y="1643208"/>
            <a:ext cx="582706" cy="385482"/>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7"/>
          <p:cNvSpPr txBox="1">
            <a:spLocks/>
          </p:cNvSpPr>
          <p:nvPr/>
        </p:nvSpPr>
        <p:spPr>
          <a:xfrm>
            <a:off x="621507" y="67763"/>
            <a:ext cx="7886700" cy="1104636"/>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Towel Conversion Cost : KPIs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3" name="Table 2">
            <a:extLst>
              <a:ext uri="{FF2B5EF4-FFF2-40B4-BE49-F238E27FC236}">
                <a16:creationId xmlns:a16="http://schemas.microsoft.com/office/drawing/2014/main" id="{B22B846F-EECF-42BF-B011-AEC69E334F2C}"/>
              </a:ext>
            </a:extLst>
          </p:cNvPr>
          <p:cNvGraphicFramePr>
            <a:graphicFrameLocks noGrp="1"/>
          </p:cNvGraphicFramePr>
          <p:nvPr>
            <p:extLst>
              <p:ext uri="{D42A27DB-BD31-4B8C-83A1-F6EECF244321}">
                <p14:modId xmlns:p14="http://schemas.microsoft.com/office/powerpoint/2010/main" val="1841768233"/>
              </p:ext>
            </p:extLst>
          </p:nvPr>
        </p:nvGraphicFramePr>
        <p:xfrm>
          <a:off x="723040" y="542478"/>
          <a:ext cx="7886701" cy="4517186"/>
        </p:xfrm>
        <a:graphic>
          <a:graphicData uri="http://schemas.openxmlformats.org/drawingml/2006/table">
            <a:tbl>
              <a:tblPr>
                <a:noFill/>
                <a:tableStyleId>{5C22544A-7EE6-4342-B048-85BDC9FD1C3A}</a:tableStyleId>
              </a:tblPr>
              <a:tblGrid>
                <a:gridCol w="2313027">
                  <a:extLst>
                    <a:ext uri="{9D8B030D-6E8A-4147-A177-3AD203B41FA5}">
                      <a16:colId xmlns:a16="http://schemas.microsoft.com/office/drawing/2014/main" val="3008571163"/>
                    </a:ext>
                  </a:extLst>
                </a:gridCol>
                <a:gridCol w="1634709">
                  <a:extLst>
                    <a:ext uri="{9D8B030D-6E8A-4147-A177-3AD203B41FA5}">
                      <a16:colId xmlns:a16="http://schemas.microsoft.com/office/drawing/2014/main" val="2539610843"/>
                    </a:ext>
                  </a:extLst>
                </a:gridCol>
                <a:gridCol w="2304255">
                  <a:extLst>
                    <a:ext uri="{9D8B030D-6E8A-4147-A177-3AD203B41FA5}">
                      <a16:colId xmlns:a16="http://schemas.microsoft.com/office/drawing/2014/main" val="433268505"/>
                    </a:ext>
                  </a:extLst>
                </a:gridCol>
                <a:gridCol w="817355">
                  <a:extLst>
                    <a:ext uri="{9D8B030D-6E8A-4147-A177-3AD203B41FA5}">
                      <a16:colId xmlns:a16="http://schemas.microsoft.com/office/drawing/2014/main" val="2915079077"/>
                    </a:ext>
                  </a:extLst>
                </a:gridCol>
                <a:gridCol w="817355">
                  <a:extLst>
                    <a:ext uri="{9D8B030D-6E8A-4147-A177-3AD203B41FA5}">
                      <a16:colId xmlns:a16="http://schemas.microsoft.com/office/drawing/2014/main" val="3392682169"/>
                    </a:ext>
                  </a:extLst>
                </a:gridCol>
              </a:tblGrid>
              <a:tr h="394146">
                <a:tc gridSpan="5">
                  <a:txBody>
                    <a:bodyPr/>
                    <a:lstStyle/>
                    <a:p>
                      <a:pPr algn="ctr" rtl="0" fontAlgn="ctr"/>
                      <a:r>
                        <a:rPr lang="en-US" sz="1800" b="1" u="none" strike="noStrike" dirty="0">
                          <a:solidFill>
                            <a:schemeClr val="tx1">
                              <a:lumMod val="75000"/>
                              <a:lumOff val="25000"/>
                            </a:schemeClr>
                          </a:solidFill>
                          <a:effectLst/>
                        </a:rPr>
                        <a:t>Towel Conversion Cost : KPI</a:t>
                      </a:r>
                      <a:endParaRPr lang="en-US" sz="1800" b="1" i="0" u="none" strike="noStrike" dirty="0">
                        <a:solidFill>
                          <a:schemeClr val="tx1">
                            <a:lumMod val="75000"/>
                            <a:lumOff val="25000"/>
                          </a:schemeClr>
                        </a:solidFill>
                        <a:effectLst/>
                        <a:latin typeface="Calibri Light" panose="020F0302020204030204" pitchFamily="34" charset="0"/>
                      </a:endParaRPr>
                    </a:p>
                  </a:txBody>
                  <a:tcPr marL="137854" marR="0" marT="68927" marB="68927" anchor="ct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593454"/>
                  </a:ext>
                </a:extLst>
              </a:tr>
              <a:tr h="206087">
                <a:tc gridSpan="5">
                  <a:txBody>
                    <a:bodyPr/>
                    <a:lstStyle/>
                    <a:p>
                      <a:pPr algn="r" rtl="0" fontAlgn="ctr"/>
                      <a:r>
                        <a:rPr lang="en-US" sz="1600" b="1" u="none" strike="noStrike" dirty="0">
                          <a:solidFill>
                            <a:schemeClr val="tx1">
                              <a:lumMod val="75000"/>
                              <a:lumOff val="25000"/>
                            </a:schemeClr>
                          </a:solidFill>
                          <a:effectLst/>
                        </a:rPr>
                        <a:t>Combined Financial Impact</a:t>
                      </a:r>
                      <a:endParaRPr lang="en-US" sz="1800" b="1" i="0" u="none" strike="noStrike" dirty="0">
                        <a:solidFill>
                          <a:schemeClr val="tx1">
                            <a:lumMod val="75000"/>
                            <a:lumOff val="25000"/>
                          </a:schemeClr>
                        </a:solidFill>
                        <a:effectLst/>
                        <a:latin typeface="Calibri Light" panose="020F0302020204030204" pitchFamily="34" charset="0"/>
                      </a:endParaRPr>
                    </a:p>
                  </a:txBody>
                  <a:tcPr marL="137854" marR="0" marT="68927" marB="68927"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round/>
                      <a:headEnd type="none" w="med" len="med"/>
                      <a:tailEnd type="none" w="med" len="med"/>
                    </a:lnB>
                    <a:noFill/>
                  </a:tcPr>
                </a:tc>
                <a:tc hMerge="1">
                  <a:txBody>
                    <a:bodyPr/>
                    <a:lstStyle/>
                    <a:p>
                      <a:endParaRPr lang="en-US"/>
                    </a:p>
                  </a:txBody>
                  <a:tcPr/>
                </a:tc>
                <a:tc hMerge="1">
                  <a:txBody>
                    <a:bodyPr/>
                    <a:lstStyle/>
                    <a:p>
                      <a:pPr algn="ctr" rtl="0" fontAlgn="ctr"/>
                      <a:endParaRPr lang="en-US" sz="1800" b="1" i="0" u="none" strike="noStrike" dirty="0">
                        <a:solidFill>
                          <a:schemeClr val="tx1">
                            <a:lumMod val="75000"/>
                            <a:lumOff val="25000"/>
                          </a:schemeClr>
                        </a:solidFill>
                        <a:effectLst/>
                        <a:latin typeface="Calibri Light" panose="020F0302020204030204" pitchFamily="34" charset="0"/>
                      </a:endParaRPr>
                    </a:p>
                  </a:txBody>
                  <a:tcPr marL="137854" marR="0" marT="68927" marB="68927"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9069434"/>
                  </a:ext>
                </a:extLst>
              </a:tr>
              <a:tr h="206087">
                <a:tc gridSpan="2">
                  <a:txBody>
                    <a:bodyPr/>
                    <a:lstStyle/>
                    <a:p>
                      <a:pPr algn="ctr" rtl="0" fontAlgn="ctr"/>
                      <a:r>
                        <a:rPr lang="en-US" sz="1600" b="1" u="none" strike="noStrike" dirty="0">
                          <a:solidFill>
                            <a:schemeClr val="tx1">
                              <a:lumMod val="75000"/>
                              <a:lumOff val="25000"/>
                            </a:schemeClr>
                          </a:solidFill>
                          <a:effectLst/>
                        </a:rPr>
                        <a:t>Dhaula</a:t>
                      </a:r>
                      <a:endParaRPr lang="en-US" sz="1600" b="1" i="0" u="none" strike="noStrike" dirty="0">
                        <a:solidFill>
                          <a:schemeClr val="tx1">
                            <a:lumMod val="75000"/>
                            <a:lumOff val="25000"/>
                          </a:schemeClr>
                        </a:solidFill>
                        <a:effectLst/>
                        <a:latin typeface="Calibri Light" panose="020F0302020204030204" pitchFamily="34" charset="0"/>
                      </a:endParaRPr>
                    </a:p>
                  </a:txBody>
                  <a:tcPr marL="137854" marR="0" marT="68927" marB="68927"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lnB>
                    <a:noFill/>
                  </a:tcPr>
                </a:tc>
                <a:tc hMerge="1">
                  <a:txBody>
                    <a:bodyPr/>
                    <a:lstStyle/>
                    <a:p>
                      <a:endParaRPr lang="en-US"/>
                    </a:p>
                  </a:txBody>
                  <a:tcPr/>
                </a:tc>
                <a:tc gridSpan="3">
                  <a:txBody>
                    <a:bodyPr/>
                    <a:lstStyle/>
                    <a:p>
                      <a:pPr algn="ctr" rtl="0" fontAlgn="ctr"/>
                      <a:r>
                        <a:rPr lang="en-US" sz="1800" b="1" u="none" strike="noStrike" dirty="0" err="1">
                          <a:solidFill>
                            <a:schemeClr val="tx1">
                              <a:lumMod val="75000"/>
                              <a:lumOff val="25000"/>
                            </a:schemeClr>
                          </a:solidFill>
                          <a:effectLst/>
                        </a:rPr>
                        <a:t>Budhni</a:t>
                      </a:r>
                      <a:endParaRPr lang="en-US" sz="1800" b="1" i="0" u="none" strike="noStrike" dirty="0">
                        <a:solidFill>
                          <a:schemeClr val="tx1">
                            <a:lumMod val="75000"/>
                            <a:lumOff val="25000"/>
                          </a:schemeClr>
                        </a:solidFill>
                        <a:effectLst/>
                        <a:latin typeface="Calibri Light" panose="020F0302020204030204" pitchFamily="34" charset="0"/>
                      </a:endParaRPr>
                    </a:p>
                  </a:txBody>
                  <a:tcPr marL="137854" marR="0" marT="68927" marB="68927"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8125132"/>
                  </a:ext>
                </a:extLst>
              </a:tr>
              <a:tr h="394146">
                <a:tc>
                  <a:txBody>
                    <a:bodyPr/>
                    <a:lstStyle/>
                    <a:p>
                      <a:pPr algn="ctr" rtl="0" fontAlgn="b"/>
                      <a:r>
                        <a:rPr lang="en-US" sz="1100" u="none" strike="noStrike" dirty="0">
                          <a:solidFill>
                            <a:schemeClr val="tx1">
                              <a:lumMod val="75000"/>
                              <a:lumOff val="25000"/>
                            </a:schemeClr>
                          </a:solidFill>
                          <a:effectLst/>
                        </a:rPr>
                        <a:t>Power Units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lnB>
                    <a:noFill/>
                  </a:tcPr>
                </a:tc>
                <a:tc>
                  <a:txBody>
                    <a:bodyPr/>
                    <a:lstStyle/>
                    <a:p>
                      <a:pPr algn="ctr" rtl="0" fontAlgn="b"/>
                      <a:r>
                        <a:rPr lang="en-US" sz="1100" u="none" strike="noStrike" dirty="0">
                          <a:solidFill>
                            <a:srgbClr val="FF0000"/>
                          </a:solidFill>
                          <a:effectLst/>
                        </a:rPr>
                        <a:t>2.96 Units </a:t>
                      </a:r>
                      <a:r>
                        <a:rPr lang="en-US" sz="1100" u="none" strike="noStrike" dirty="0">
                          <a:solidFill>
                            <a:schemeClr val="tx1"/>
                          </a:solidFill>
                          <a:effectLst/>
                          <a:highlight>
                            <a:srgbClr val="FFFF00"/>
                          </a:highlight>
                        </a:rPr>
                        <a:t>(12%+)</a:t>
                      </a:r>
                      <a:endParaRPr lang="en-US" sz="1100" b="0" i="0" u="none" strike="noStrike" dirty="0">
                        <a:solidFill>
                          <a:schemeClr val="tx1"/>
                        </a:solidFill>
                        <a:effectLst/>
                        <a:highlight>
                          <a:srgbClr val="FFFF00"/>
                        </a:highligh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Power Units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2.65 Units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ctr" rtl="0" fontAlgn="b"/>
                      <a:r>
                        <a:rPr lang="en-US" sz="1100" b="0" i="0" u="none" strike="noStrike" dirty="0">
                          <a:solidFill>
                            <a:srgbClr val="FF0000"/>
                          </a:solidFill>
                          <a:effectLst/>
                          <a:latin typeface="Calibri Light" panose="020F0302020204030204" pitchFamily="34" charset="0"/>
                        </a:rPr>
                        <a:t>6 Cr</a:t>
                      </a: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3566107104"/>
                  </a:ext>
                </a:extLst>
              </a:tr>
              <a:tr h="394146">
                <a:tc>
                  <a:txBody>
                    <a:bodyPr/>
                    <a:lstStyle/>
                    <a:p>
                      <a:pPr algn="ctr" rtl="0" fontAlgn="b"/>
                      <a:r>
                        <a:rPr lang="en-US" sz="1100" u="none" strike="noStrike" dirty="0">
                          <a:solidFill>
                            <a:schemeClr val="tx1">
                              <a:lumMod val="75000"/>
                              <a:lumOff val="25000"/>
                            </a:schemeClr>
                          </a:solidFill>
                          <a:effectLst/>
                        </a:rPr>
                        <a:t>Steam Units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8.09 Kgs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Steam Units</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rgbClr val="FF0000"/>
                          </a:solidFill>
                          <a:effectLst/>
                        </a:rPr>
                        <a:t>9.00 Kgs </a:t>
                      </a:r>
                      <a:r>
                        <a:rPr lang="en-US" sz="1100" u="none" strike="noStrike" dirty="0">
                          <a:solidFill>
                            <a:schemeClr val="tx1"/>
                          </a:solidFill>
                          <a:effectLst/>
                          <a:highlight>
                            <a:srgbClr val="FFFF00"/>
                          </a:highlight>
                        </a:rPr>
                        <a:t>(11%+)</a:t>
                      </a:r>
                      <a:endParaRPr lang="en-US" sz="1100" b="0" i="0" u="none" strike="noStrike" dirty="0">
                        <a:solidFill>
                          <a:schemeClr val="tx1"/>
                        </a:solidFill>
                        <a:effectLst/>
                        <a:highlight>
                          <a:srgbClr val="FFFF00"/>
                        </a:highligh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ctr" rtl="0" fontAlgn="b"/>
                      <a:r>
                        <a:rPr lang="en-US" sz="1100" b="0" i="0" u="none" strike="noStrike" dirty="0">
                          <a:solidFill>
                            <a:srgbClr val="FF0000"/>
                          </a:solidFill>
                          <a:effectLst/>
                          <a:latin typeface="Calibri Light" panose="020F0302020204030204" pitchFamily="34" charset="0"/>
                        </a:rPr>
                        <a:t>4 Cr</a:t>
                      </a: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18175190"/>
                  </a:ext>
                </a:extLst>
              </a:tr>
              <a:tr h="394146">
                <a:tc>
                  <a:txBody>
                    <a:bodyPr/>
                    <a:lstStyle/>
                    <a:p>
                      <a:pPr algn="ctr" rtl="0" fontAlgn="b"/>
                      <a:r>
                        <a:rPr lang="en-US" sz="1100" u="none" strike="noStrike">
                          <a:solidFill>
                            <a:schemeClr val="tx1">
                              <a:lumMod val="75000"/>
                              <a:lumOff val="25000"/>
                            </a:schemeClr>
                          </a:solidFill>
                          <a:effectLst/>
                        </a:rPr>
                        <a:t>Wages (IL1 - IL3)</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rgbClr val="FF0000"/>
                          </a:solidFill>
                          <a:effectLst/>
                        </a:rPr>
                        <a:t>Rs. 34/Kg </a:t>
                      </a:r>
                      <a:r>
                        <a:rPr lang="en-US" sz="1100" u="none" strike="noStrike" dirty="0">
                          <a:solidFill>
                            <a:schemeClr val="tx1"/>
                          </a:solidFill>
                          <a:effectLst/>
                          <a:highlight>
                            <a:srgbClr val="FFFF00"/>
                          </a:highlight>
                        </a:rPr>
                        <a:t>(100%+)</a:t>
                      </a:r>
                      <a:endParaRPr lang="en-US" sz="1100" b="0" i="0" u="none" strike="noStrike" dirty="0">
                        <a:solidFill>
                          <a:schemeClr val="tx1"/>
                        </a:solidFill>
                        <a:effectLst/>
                        <a:highlight>
                          <a:srgbClr val="FFFF00"/>
                        </a:highligh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a:solidFill>
                            <a:schemeClr val="tx1">
                              <a:lumMod val="75000"/>
                              <a:lumOff val="25000"/>
                            </a:schemeClr>
                          </a:solidFill>
                          <a:effectLst/>
                        </a:rPr>
                        <a:t>Wages (IL 1 - IL 3)</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17/Kg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ctr" rtl="0" fontAlgn="b"/>
                      <a:r>
                        <a:rPr lang="en-US" sz="1100" b="0" i="0" u="none" strike="noStrike" dirty="0">
                          <a:solidFill>
                            <a:srgbClr val="FF0000"/>
                          </a:solidFill>
                          <a:effectLst/>
                          <a:latin typeface="Calibri Light" panose="020F0302020204030204" pitchFamily="34" charset="0"/>
                        </a:rPr>
                        <a:t>36 Cr</a:t>
                      </a: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899370747"/>
                  </a:ext>
                </a:extLst>
              </a:tr>
              <a:tr h="394146">
                <a:tc>
                  <a:txBody>
                    <a:bodyPr/>
                    <a:lstStyle/>
                    <a:p>
                      <a:pPr algn="ctr" rtl="0" fontAlgn="b"/>
                      <a:r>
                        <a:rPr lang="en-US" sz="1100" u="none" strike="noStrike" dirty="0">
                          <a:solidFill>
                            <a:srgbClr val="FF0000"/>
                          </a:solidFill>
                          <a:effectLst/>
                        </a:rPr>
                        <a:t>Non Wages : Plant</a:t>
                      </a:r>
                      <a:endParaRPr lang="en-US" sz="1100" b="0" i="0" u="none" strike="noStrike" dirty="0">
                        <a:solidFill>
                          <a:srgbClr val="FF0000"/>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23/Kg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a:solidFill>
                            <a:schemeClr val="tx1">
                              <a:lumMod val="75000"/>
                              <a:lumOff val="25000"/>
                            </a:schemeClr>
                          </a:solidFill>
                          <a:effectLst/>
                        </a:rPr>
                        <a:t>Non Wages : Plant</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20/Kg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rowSpan="2">
                  <a:txBody>
                    <a:bodyPr/>
                    <a:lstStyle/>
                    <a:p>
                      <a:pPr algn="ctr" rtl="0" fontAlgn="b"/>
                      <a:r>
                        <a:rPr lang="en-US" sz="1100" b="0" i="0" u="none" strike="noStrike" dirty="0">
                          <a:solidFill>
                            <a:srgbClr val="FF0000"/>
                          </a:solidFill>
                          <a:effectLst/>
                          <a:latin typeface="Calibri Light" panose="020F0302020204030204" pitchFamily="34" charset="0"/>
                        </a:rPr>
                        <a:t>22 Cr</a:t>
                      </a: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469377139"/>
                  </a:ext>
                </a:extLst>
              </a:tr>
              <a:tr h="394146">
                <a:tc>
                  <a:txBody>
                    <a:bodyPr/>
                    <a:lstStyle/>
                    <a:p>
                      <a:pPr algn="ctr" rtl="0" fontAlgn="b"/>
                      <a:r>
                        <a:rPr lang="en-US" sz="1100" u="none" strike="noStrike" dirty="0">
                          <a:solidFill>
                            <a:srgbClr val="FF0000"/>
                          </a:solidFill>
                          <a:effectLst/>
                        </a:rPr>
                        <a:t>Non Wages : Non Plant</a:t>
                      </a:r>
                      <a:endParaRPr lang="en-US" sz="1100" b="0" i="0" u="none" strike="noStrike" dirty="0">
                        <a:solidFill>
                          <a:srgbClr val="FF0000"/>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9/Kg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a:solidFill>
                            <a:schemeClr val="tx1">
                              <a:lumMod val="75000"/>
                              <a:lumOff val="25000"/>
                            </a:schemeClr>
                          </a:solidFill>
                          <a:effectLst/>
                        </a:rPr>
                        <a:t>Non Wages : Non Plant</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10/Kg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vMerge="1">
                  <a:txBody>
                    <a:bodyPr/>
                    <a:lstStyle/>
                    <a:p>
                      <a:pPr algn="ctr" rtl="0" fontAlgn="b"/>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85292493"/>
                  </a:ext>
                </a:extLst>
              </a:tr>
              <a:tr h="394146">
                <a:tc>
                  <a:txBody>
                    <a:bodyPr/>
                    <a:lstStyle/>
                    <a:p>
                      <a:pPr algn="ctr" rtl="0" fontAlgn="b"/>
                      <a:r>
                        <a:rPr lang="en-US" sz="1100" u="none" strike="noStrike">
                          <a:solidFill>
                            <a:schemeClr val="tx1">
                              <a:lumMod val="75000"/>
                              <a:lumOff val="25000"/>
                            </a:schemeClr>
                          </a:solidFill>
                          <a:effectLst/>
                        </a:rPr>
                        <a:t>% of Salary to Non-Production</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rgbClr val="FF0000"/>
                          </a:solidFill>
                          <a:effectLst/>
                          <a:highlight>
                            <a:srgbClr val="FFFF00"/>
                          </a:highlight>
                        </a:rPr>
                        <a:t>48%</a:t>
                      </a:r>
                      <a:endParaRPr lang="en-US" sz="1100" b="0" i="0" u="none" strike="noStrike" dirty="0">
                        <a:solidFill>
                          <a:srgbClr val="FF0000"/>
                        </a:solidFill>
                        <a:effectLst/>
                        <a:highlight>
                          <a:srgbClr val="FFFF00"/>
                        </a:highligh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a:solidFill>
                            <a:schemeClr val="tx1">
                              <a:lumMod val="75000"/>
                              <a:lumOff val="25000"/>
                            </a:schemeClr>
                          </a:solidFill>
                          <a:effectLst/>
                        </a:rPr>
                        <a:t>% of Salary to Non-Production</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rgbClr val="FF0000"/>
                          </a:solidFill>
                          <a:effectLst/>
                          <a:highlight>
                            <a:srgbClr val="FFFF00"/>
                          </a:highlight>
                        </a:rPr>
                        <a:t>63%</a:t>
                      </a:r>
                      <a:endParaRPr lang="en-US" sz="1100" b="0" i="0" u="none" strike="noStrike" dirty="0">
                        <a:solidFill>
                          <a:srgbClr val="FF0000"/>
                        </a:solidFill>
                        <a:effectLst/>
                        <a:highlight>
                          <a:srgbClr val="FFFF00"/>
                        </a:highligh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ctr" rtl="0" fontAlgn="b"/>
                      <a:r>
                        <a:rPr lang="en-US" sz="1100" b="0" i="0" u="none" strike="noStrike" dirty="0">
                          <a:solidFill>
                            <a:srgbClr val="FF0000"/>
                          </a:solidFill>
                          <a:effectLst/>
                          <a:highlight>
                            <a:srgbClr val="FFFF00"/>
                          </a:highlight>
                          <a:latin typeface="Calibri Light" panose="020F0302020204030204" pitchFamily="34" charset="0"/>
                        </a:rPr>
                        <a:t>Assuming 2:1 Ratio</a:t>
                      </a: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186457736"/>
                  </a:ext>
                </a:extLst>
              </a:tr>
              <a:tr h="394146">
                <a:tc>
                  <a:txBody>
                    <a:bodyPr/>
                    <a:lstStyle/>
                    <a:p>
                      <a:pPr algn="ctr" rtl="0" fontAlgn="b"/>
                      <a:r>
                        <a:rPr lang="en-US" sz="1100" u="none" strike="noStrike">
                          <a:solidFill>
                            <a:schemeClr val="tx1">
                              <a:lumMod val="75000"/>
                              <a:lumOff val="25000"/>
                            </a:schemeClr>
                          </a:solidFill>
                          <a:effectLst/>
                        </a:rPr>
                        <a:t>Stores &amp; Spares</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7/Kg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a:solidFill>
                            <a:schemeClr val="tx1">
                              <a:lumMod val="75000"/>
                              <a:lumOff val="25000"/>
                            </a:schemeClr>
                          </a:solidFill>
                          <a:effectLst/>
                        </a:rPr>
                        <a:t>Stores &amp; Spares</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Rs. 4/Kg</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ctr" rtl="0" fontAlgn="b"/>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61371307"/>
                  </a:ext>
                </a:extLst>
              </a:tr>
              <a:tr h="394146">
                <a:tc>
                  <a:txBody>
                    <a:bodyPr/>
                    <a:lstStyle/>
                    <a:p>
                      <a:pPr algn="ctr" rtl="0" fontAlgn="b"/>
                      <a:r>
                        <a:rPr lang="en-US" sz="1100" u="none" strike="noStrike">
                          <a:solidFill>
                            <a:schemeClr val="tx1">
                              <a:lumMod val="75000"/>
                              <a:lumOff val="25000"/>
                            </a:schemeClr>
                          </a:solidFill>
                          <a:effectLst/>
                        </a:rPr>
                        <a:t> </a:t>
                      </a:r>
                      <a:endParaRPr lang="en-US" sz="1100" b="0" i="0" u="none" strike="noStrike">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ctr" rtl="0" fontAlgn="b"/>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Light" panose="020F0302020204030204" pitchFamily="34" charset="0"/>
                      </a:endParaRPr>
                    </a:p>
                  </a:txBody>
                  <a:tcPr marL="137854" marR="0" marT="68927" marB="68927"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gridSpan="2">
                  <a:txBody>
                    <a:bodyPr/>
                    <a:lstStyle/>
                    <a:p>
                      <a:pPr algn="r" rtl="0" fontAlgn="b"/>
                      <a:r>
                        <a:rPr lang="en-US" sz="1100" b="1" u="none" strike="noStrike" dirty="0">
                          <a:solidFill>
                            <a:srgbClr val="FF0000"/>
                          </a:solidFill>
                          <a:effectLst/>
                        </a:rPr>
                        <a:t> 68 Crores</a:t>
                      </a:r>
                      <a:endParaRPr lang="en-US" sz="1100" b="1" i="0" u="none" strike="noStrike" dirty="0">
                        <a:solidFill>
                          <a:srgbClr val="FF0000"/>
                        </a:solidFill>
                        <a:effectLst/>
                        <a:latin typeface="Calibri Light" panose="020F0302020204030204" pitchFamily="34" charset="0"/>
                      </a:endParaRPr>
                    </a:p>
                  </a:txBody>
                  <a:tcPr marL="137854" marR="0" marT="68927" marB="68927"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lnB>
                    <a:noFill/>
                  </a:tcPr>
                </a:tc>
                <a:tc hMerge="1">
                  <a:txBody>
                    <a:bodyPr/>
                    <a:lstStyle/>
                    <a:p>
                      <a:endParaRPr lang="en-US"/>
                    </a:p>
                  </a:txBody>
                  <a:tcPr/>
                </a:tc>
                <a:extLst>
                  <a:ext uri="{0D108BD9-81ED-4DB2-BD59-A6C34878D82A}">
                    <a16:rowId xmlns:a16="http://schemas.microsoft.com/office/drawing/2014/main" val="247836817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THT 1 Power Consumption Trends ( KWH/KG)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Chart 5">
            <a:extLst>
              <a:ext uri="{FF2B5EF4-FFF2-40B4-BE49-F238E27FC236}">
                <a16:creationId xmlns:a16="http://schemas.microsoft.com/office/drawing/2014/main" id="{A589F6F9-C03F-4571-935C-C336520319FA}"/>
              </a:ext>
            </a:extLst>
          </p:cNvPr>
          <p:cNvGraphicFramePr>
            <a:graphicFrameLocks/>
          </p:cNvGraphicFramePr>
          <p:nvPr>
            <p:extLst>
              <p:ext uri="{D42A27DB-BD31-4B8C-83A1-F6EECF244321}">
                <p14:modId xmlns:p14="http://schemas.microsoft.com/office/powerpoint/2010/main" val="1394960499"/>
              </p:ext>
            </p:extLst>
          </p:nvPr>
        </p:nvGraphicFramePr>
        <p:xfrm>
          <a:off x="359479" y="637247"/>
          <a:ext cx="4047268" cy="23615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B3DBA68-C73B-4A5F-85D4-0C43598B18CA}"/>
              </a:ext>
            </a:extLst>
          </p:cNvPr>
          <p:cNvGraphicFramePr>
            <a:graphicFrameLocks/>
          </p:cNvGraphicFramePr>
          <p:nvPr>
            <p:extLst>
              <p:ext uri="{D42A27DB-BD31-4B8C-83A1-F6EECF244321}">
                <p14:modId xmlns:p14="http://schemas.microsoft.com/office/powerpoint/2010/main" val="803090771"/>
              </p:ext>
            </p:extLst>
          </p:nvPr>
        </p:nvGraphicFramePr>
        <p:xfrm>
          <a:off x="4479305" y="626230"/>
          <a:ext cx="4371318" cy="23585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1B55B18-610B-49E8-9E3D-03116927BAC6}"/>
              </a:ext>
            </a:extLst>
          </p:cNvPr>
          <p:cNvGraphicFramePr>
            <a:graphicFrameLocks/>
          </p:cNvGraphicFramePr>
          <p:nvPr>
            <p:extLst>
              <p:ext uri="{D42A27DB-BD31-4B8C-83A1-F6EECF244321}">
                <p14:modId xmlns:p14="http://schemas.microsoft.com/office/powerpoint/2010/main" val="421334622"/>
              </p:ext>
            </p:extLst>
          </p:nvPr>
        </p:nvGraphicFramePr>
        <p:xfrm>
          <a:off x="2321428" y="3009766"/>
          <a:ext cx="4630215" cy="2358550"/>
        </p:xfrm>
        <a:graphic>
          <a:graphicData uri="http://schemas.openxmlformats.org/drawingml/2006/chart">
            <c:chart xmlns:c="http://schemas.openxmlformats.org/drawingml/2006/chart" xmlns:r="http://schemas.openxmlformats.org/officeDocument/2006/relationships" r:id="rId5"/>
          </a:graphicData>
        </a:graphic>
      </p:graphicFrame>
      <p:sp>
        <p:nvSpPr>
          <p:cNvPr id="9" name="Oval 8">
            <a:extLst>
              <a:ext uri="{FF2B5EF4-FFF2-40B4-BE49-F238E27FC236}">
                <a16:creationId xmlns:a16="http://schemas.microsoft.com/office/drawing/2014/main" id="{D8856C76-00D5-416E-B2F3-92B51249C99B}"/>
              </a:ext>
            </a:extLst>
          </p:cNvPr>
          <p:cNvSpPr/>
          <p:nvPr/>
        </p:nvSpPr>
        <p:spPr>
          <a:xfrm>
            <a:off x="7722827" y="1224049"/>
            <a:ext cx="105761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C826066D-F11C-4AB7-8DA8-E4F2D01BC2DB}"/>
              </a:ext>
            </a:extLst>
          </p:cNvPr>
          <p:cNvSpPr/>
          <p:nvPr/>
        </p:nvSpPr>
        <p:spPr>
          <a:xfrm>
            <a:off x="5782016" y="3326436"/>
            <a:ext cx="105761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F47DB24D-504A-4011-8526-81B62C235977}"/>
              </a:ext>
            </a:extLst>
          </p:cNvPr>
          <p:cNvSpPr txBox="1"/>
          <p:nvPr/>
        </p:nvSpPr>
        <p:spPr>
          <a:xfrm>
            <a:off x="7061812" y="3390055"/>
            <a:ext cx="1961001" cy="703458"/>
          </a:xfrm>
          <a:prstGeom prst="rect">
            <a:avLst/>
          </a:prstGeom>
          <a:noFill/>
        </p:spPr>
        <p:txBody>
          <a:bodyPr wrap="square" rtlCol="0">
            <a:spAutoFit/>
          </a:bodyPr>
          <a:lstStyle/>
          <a:p>
            <a:r>
              <a:rPr lang="en-US" sz="2000" b="1" dirty="0">
                <a:solidFill>
                  <a:srgbClr val="00B050"/>
                </a:solidFill>
              </a:rPr>
              <a:t>Target 2.43 KWH / KG</a:t>
            </a:r>
          </a:p>
        </p:txBody>
      </p:sp>
    </p:spTree>
    <p:extLst>
      <p:ext uri="{BB962C8B-B14F-4D97-AF65-F5344CB8AC3E}">
        <p14:creationId xmlns:p14="http://schemas.microsoft.com/office/powerpoint/2010/main" val="981942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THT 2 Power Consumption Trends ( KWH/KG)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14" name="Chart 13">
            <a:extLst>
              <a:ext uri="{FF2B5EF4-FFF2-40B4-BE49-F238E27FC236}">
                <a16:creationId xmlns:a16="http://schemas.microsoft.com/office/drawing/2014/main" id="{F6C7F938-4F7D-491D-8291-002C752C07AA}"/>
              </a:ext>
            </a:extLst>
          </p:cNvPr>
          <p:cNvGraphicFramePr>
            <a:graphicFrameLocks/>
          </p:cNvGraphicFramePr>
          <p:nvPr>
            <p:extLst>
              <p:ext uri="{D42A27DB-BD31-4B8C-83A1-F6EECF244321}">
                <p14:modId xmlns:p14="http://schemas.microsoft.com/office/powerpoint/2010/main" val="2198294181"/>
              </p:ext>
            </p:extLst>
          </p:nvPr>
        </p:nvGraphicFramePr>
        <p:xfrm>
          <a:off x="46016" y="498950"/>
          <a:ext cx="4145282" cy="25004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D9EE2BC8-DB2F-4A0C-B4AC-8257E37EB197}"/>
              </a:ext>
            </a:extLst>
          </p:cNvPr>
          <p:cNvGraphicFramePr>
            <a:graphicFrameLocks/>
          </p:cNvGraphicFramePr>
          <p:nvPr>
            <p:extLst>
              <p:ext uri="{D42A27DB-BD31-4B8C-83A1-F6EECF244321}">
                <p14:modId xmlns:p14="http://schemas.microsoft.com/office/powerpoint/2010/main" val="1147666546"/>
              </p:ext>
            </p:extLst>
          </p:nvPr>
        </p:nvGraphicFramePr>
        <p:xfrm>
          <a:off x="4687677" y="498951"/>
          <a:ext cx="4145282" cy="24783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8276DAEB-BA15-46DC-9DD3-9A0F551E318D}"/>
              </a:ext>
            </a:extLst>
          </p:cNvPr>
          <p:cNvGraphicFramePr>
            <a:graphicFrameLocks/>
          </p:cNvGraphicFramePr>
          <p:nvPr>
            <p:extLst>
              <p:ext uri="{D42A27DB-BD31-4B8C-83A1-F6EECF244321}">
                <p14:modId xmlns:p14="http://schemas.microsoft.com/office/powerpoint/2010/main" val="1190820539"/>
              </p:ext>
            </p:extLst>
          </p:nvPr>
        </p:nvGraphicFramePr>
        <p:xfrm>
          <a:off x="2499359" y="3061911"/>
          <a:ext cx="4145282" cy="2218093"/>
        </p:xfrm>
        <a:graphic>
          <a:graphicData uri="http://schemas.openxmlformats.org/drawingml/2006/chart">
            <c:chart xmlns:c="http://schemas.openxmlformats.org/drawingml/2006/chart" xmlns:r="http://schemas.openxmlformats.org/officeDocument/2006/relationships" r:id="rId5"/>
          </a:graphicData>
        </a:graphic>
      </p:graphicFrame>
      <p:sp>
        <p:nvSpPr>
          <p:cNvPr id="8" name="Oval 7">
            <a:extLst>
              <a:ext uri="{FF2B5EF4-FFF2-40B4-BE49-F238E27FC236}">
                <a16:creationId xmlns:a16="http://schemas.microsoft.com/office/drawing/2014/main" id="{521F723C-85FA-48B9-A6FE-8E52A93C7AC5}"/>
              </a:ext>
            </a:extLst>
          </p:cNvPr>
          <p:cNvSpPr/>
          <p:nvPr/>
        </p:nvSpPr>
        <p:spPr>
          <a:xfrm>
            <a:off x="7678760" y="1025743"/>
            <a:ext cx="105761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322D132-7208-4B3E-9257-AB83B73D381A}"/>
              </a:ext>
            </a:extLst>
          </p:cNvPr>
          <p:cNvSpPr/>
          <p:nvPr/>
        </p:nvSpPr>
        <p:spPr>
          <a:xfrm>
            <a:off x="3106749" y="1025744"/>
            <a:ext cx="105761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29F404CA-9CD3-4A01-B7B9-B65B6E30BCD0}"/>
              </a:ext>
            </a:extLst>
          </p:cNvPr>
          <p:cNvSpPr/>
          <p:nvPr/>
        </p:nvSpPr>
        <p:spPr>
          <a:xfrm>
            <a:off x="5552499" y="3460475"/>
            <a:ext cx="105761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1789C84F-9830-45FF-AE0F-2FA97CB0880A}"/>
              </a:ext>
            </a:extLst>
          </p:cNvPr>
          <p:cNvSpPr txBox="1"/>
          <p:nvPr/>
        </p:nvSpPr>
        <p:spPr>
          <a:xfrm>
            <a:off x="6918592" y="3599378"/>
            <a:ext cx="1961001" cy="703458"/>
          </a:xfrm>
          <a:prstGeom prst="rect">
            <a:avLst/>
          </a:prstGeom>
          <a:noFill/>
        </p:spPr>
        <p:txBody>
          <a:bodyPr wrap="square" rtlCol="0">
            <a:spAutoFit/>
          </a:bodyPr>
          <a:lstStyle/>
          <a:p>
            <a:r>
              <a:rPr lang="en-US" sz="2000" b="1" dirty="0">
                <a:solidFill>
                  <a:srgbClr val="00B050"/>
                </a:solidFill>
              </a:rPr>
              <a:t>Target 2.43 KWH / KG</a:t>
            </a:r>
          </a:p>
        </p:txBody>
      </p:sp>
    </p:spTree>
    <p:extLst>
      <p:ext uri="{BB962C8B-B14F-4D97-AF65-F5344CB8AC3E}">
        <p14:creationId xmlns:p14="http://schemas.microsoft.com/office/powerpoint/2010/main" val="686845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TBT Power Consumption Trends ( KWH/KG)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8" name="Chart 7">
            <a:extLst>
              <a:ext uri="{FF2B5EF4-FFF2-40B4-BE49-F238E27FC236}">
                <a16:creationId xmlns:a16="http://schemas.microsoft.com/office/drawing/2014/main" id="{2F6951E9-653E-4F49-92EB-FFA891ED515D}"/>
              </a:ext>
            </a:extLst>
          </p:cNvPr>
          <p:cNvGraphicFramePr>
            <a:graphicFrameLocks/>
          </p:cNvGraphicFramePr>
          <p:nvPr>
            <p:extLst>
              <p:ext uri="{D42A27DB-BD31-4B8C-83A1-F6EECF244321}">
                <p14:modId xmlns:p14="http://schemas.microsoft.com/office/powerpoint/2010/main" val="2583315223"/>
              </p:ext>
            </p:extLst>
          </p:nvPr>
        </p:nvGraphicFramePr>
        <p:xfrm>
          <a:off x="302018" y="619897"/>
          <a:ext cx="4124728" cy="2391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C434519C-B764-44F6-8733-C98987BF52BE}"/>
              </a:ext>
            </a:extLst>
          </p:cNvPr>
          <p:cNvGraphicFramePr>
            <a:graphicFrameLocks/>
          </p:cNvGraphicFramePr>
          <p:nvPr>
            <p:extLst>
              <p:ext uri="{D42A27DB-BD31-4B8C-83A1-F6EECF244321}">
                <p14:modId xmlns:p14="http://schemas.microsoft.com/office/powerpoint/2010/main" val="582629024"/>
              </p:ext>
            </p:extLst>
          </p:nvPr>
        </p:nvGraphicFramePr>
        <p:xfrm>
          <a:off x="4660137" y="619897"/>
          <a:ext cx="4124729" cy="23858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8862AD4-9790-4AD6-91A6-771AECAF8136}"/>
              </a:ext>
            </a:extLst>
          </p:cNvPr>
          <p:cNvGraphicFramePr>
            <a:graphicFrameLocks/>
          </p:cNvGraphicFramePr>
          <p:nvPr>
            <p:extLst>
              <p:ext uri="{D42A27DB-BD31-4B8C-83A1-F6EECF244321}">
                <p14:modId xmlns:p14="http://schemas.microsoft.com/office/powerpoint/2010/main" val="2787177409"/>
              </p:ext>
            </p:extLst>
          </p:nvPr>
        </p:nvGraphicFramePr>
        <p:xfrm>
          <a:off x="2485569" y="3060823"/>
          <a:ext cx="4322857" cy="2274266"/>
        </p:xfrm>
        <a:graphic>
          <a:graphicData uri="http://schemas.openxmlformats.org/drawingml/2006/chart">
            <c:chart xmlns:c="http://schemas.openxmlformats.org/drawingml/2006/chart" xmlns:r="http://schemas.openxmlformats.org/officeDocument/2006/relationships" r:id="rId5"/>
          </a:graphicData>
        </a:graphic>
      </p:graphicFrame>
      <p:sp>
        <p:nvSpPr>
          <p:cNvPr id="11" name="Oval 10">
            <a:extLst>
              <a:ext uri="{FF2B5EF4-FFF2-40B4-BE49-F238E27FC236}">
                <a16:creationId xmlns:a16="http://schemas.microsoft.com/office/drawing/2014/main" id="{68C2A978-1F12-48DA-BA56-63E9002EEC56}"/>
              </a:ext>
            </a:extLst>
          </p:cNvPr>
          <p:cNvSpPr/>
          <p:nvPr/>
        </p:nvSpPr>
        <p:spPr>
          <a:xfrm>
            <a:off x="7359267" y="1102862"/>
            <a:ext cx="1366095"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F67D3DF8-EC15-4866-AC5C-046DC577ED72}"/>
              </a:ext>
            </a:extLst>
          </p:cNvPr>
          <p:cNvSpPr/>
          <p:nvPr/>
        </p:nvSpPr>
        <p:spPr>
          <a:xfrm>
            <a:off x="3369317" y="1541703"/>
            <a:ext cx="105742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10B510E1-3494-4B4D-ABD6-DBC00BA1E5A2}"/>
              </a:ext>
            </a:extLst>
          </p:cNvPr>
          <p:cNvSpPr/>
          <p:nvPr/>
        </p:nvSpPr>
        <p:spPr>
          <a:xfrm>
            <a:off x="5670010" y="3390702"/>
            <a:ext cx="105742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9AA49E10-F9FF-43E9-A197-7EF690239138}"/>
              </a:ext>
            </a:extLst>
          </p:cNvPr>
          <p:cNvSpPr txBox="1"/>
          <p:nvPr/>
        </p:nvSpPr>
        <p:spPr>
          <a:xfrm>
            <a:off x="6918592" y="3599378"/>
            <a:ext cx="1961001" cy="703458"/>
          </a:xfrm>
          <a:prstGeom prst="rect">
            <a:avLst/>
          </a:prstGeom>
          <a:noFill/>
        </p:spPr>
        <p:txBody>
          <a:bodyPr wrap="square" rtlCol="0">
            <a:spAutoFit/>
          </a:bodyPr>
          <a:lstStyle/>
          <a:p>
            <a:r>
              <a:rPr lang="en-US" sz="2000" b="1" dirty="0">
                <a:solidFill>
                  <a:srgbClr val="00B050"/>
                </a:solidFill>
              </a:rPr>
              <a:t>Target 2.43 KWH / KG</a:t>
            </a:r>
          </a:p>
        </p:txBody>
      </p:sp>
    </p:spTree>
    <p:extLst>
      <p:ext uri="{BB962C8B-B14F-4D97-AF65-F5344CB8AC3E}">
        <p14:creationId xmlns:p14="http://schemas.microsoft.com/office/powerpoint/2010/main" val="954808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THT 1 Steam Consumption Trends ( KG/KG)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10" name="Chart 9">
            <a:extLst>
              <a:ext uri="{FF2B5EF4-FFF2-40B4-BE49-F238E27FC236}">
                <a16:creationId xmlns:a16="http://schemas.microsoft.com/office/drawing/2014/main" id="{1C488F5A-3B5F-4BAF-A37A-D5E270855CFD}"/>
              </a:ext>
            </a:extLst>
          </p:cNvPr>
          <p:cNvGraphicFramePr>
            <a:graphicFrameLocks/>
          </p:cNvGraphicFramePr>
          <p:nvPr>
            <p:extLst>
              <p:ext uri="{D42A27DB-BD31-4B8C-83A1-F6EECF244321}">
                <p14:modId xmlns:p14="http://schemas.microsoft.com/office/powerpoint/2010/main" val="1353112895"/>
              </p:ext>
            </p:extLst>
          </p:nvPr>
        </p:nvGraphicFramePr>
        <p:xfrm>
          <a:off x="158797" y="468047"/>
          <a:ext cx="4214899" cy="2467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CF28E0A-4ED8-4AA5-85AC-D6C46110FB95}"/>
              </a:ext>
            </a:extLst>
          </p:cNvPr>
          <p:cNvGraphicFramePr>
            <a:graphicFrameLocks/>
          </p:cNvGraphicFramePr>
          <p:nvPr>
            <p:extLst>
              <p:ext uri="{D42A27DB-BD31-4B8C-83A1-F6EECF244321}">
                <p14:modId xmlns:p14="http://schemas.microsoft.com/office/powerpoint/2010/main" val="1600496410"/>
              </p:ext>
            </p:extLst>
          </p:nvPr>
        </p:nvGraphicFramePr>
        <p:xfrm>
          <a:off x="4413203" y="468047"/>
          <a:ext cx="4572000" cy="24616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8DB2EE8F-3E19-41DA-A30E-974DAEC11262}"/>
              </a:ext>
            </a:extLst>
          </p:cNvPr>
          <p:cNvGraphicFramePr>
            <a:graphicFrameLocks/>
          </p:cNvGraphicFramePr>
          <p:nvPr>
            <p:extLst>
              <p:ext uri="{D42A27DB-BD31-4B8C-83A1-F6EECF244321}">
                <p14:modId xmlns:p14="http://schemas.microsoft.com/office/powerpoint/2010/main" val="2989439840"/>
              </p:ext>
            </p:extLst>
          </p:nvPr>
        </p:nvGraphicFramePr>
        <p:xfrm>
          <a:off x="2286000" y="2961270"/>
          <a:ext cx="4478357" cy="23187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09050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THT 2 Steam Consumption Trends ( KG/KG)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8" name="Chart 7">
            <a:extLst>
              <a:ext uri="{FF2B5EF4-FFF2-40B4-BE49-F238E27FC236}">
                <a16:creationId xmlns:a16="http://schemas.microsoft.com/office/drawing/2014/main" id="{02D4E94D-D685-4570-9A0B-6490A998FE69}"/>
              </a:ext>
            </a:extLst>
          </p:cNvPr>
          <p:cNvGraphicFramePr>
            <a:graphicFrameLocks/>
          </p:cNvGraphicFramePr>
          <p:nvPr>
            <p:extLst>
              <p:ext uri="{D42A27DB-BD31-4B8C-83A1-F6EECF244321}">
                <p14:modId xmlns:p14="http://schemas.microsoft.com/office/powerpoint/2010/main" val="1689177421"/>
              </p:ext>
            </p:extLst>
          </p:nvPr>
        </p:nvGraphicFramePr>
        <p:xfrm>
          <a:off x="158796" y="468047"/>
          <a:ext cx="4269985" cy="26328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202B3088-7D01-4E23-B6D4-1C32EB6FFAE9}"/>
              </a:ext>
            </a:extLst>
          </p:cNvPr>
          <p:cNvGraphicFramePr>
            <a:graphicFrameLocks/>
          </p:cNvGraphicFramePr>
          <p:nvPr>
            <p:extLst>
              <p:ext uri="{D42A27DB-BD31-4B8C-83A1-F6EECF244321}">
                <p14:modId xmlns:p14="http://schemas.microsoft.com/office/powerpoint/2010/main" val="960277334"/>
              </p:ext>
            </p:extLst>
          </p:nvPr>
        </p:nvGraphicFramePr>
        <p:xfrm>
          <a:off x="4572000" y="468047"/>
          <a:ext cx="4413203" cy="26328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68614028-2486-47C9-BB34-D3D9121A3BDA}"/>
              </a:ext>
            </a:extLst>
          </p:cNvPr>
          <p:cNvGraphicFramePr>
            <a:graphicFrameLocks/>
          </p:cNvGraphicFramePr>
          <p:nvPr>
            <p:extLst>
              <p:ext uri="{D42A27DB-BD31-4B8C-83A1-F6EECF244321}">
                <p14:modId xmlns:p14="http://schemas.microsoft.com/office/powerpoint/2010/main" val="3200742885"/>
              </p:ext>
            </p:extLst>
          </p:nvPr>
        </p:nvGraphicFramePr>
        <p:xfrm>
          <a:off x="2206601" y="3132428"/>
          <a:ext cx="4491654" cy="2147576"/>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FAF5050B-2551-4679-B423-635DCDD5E3D0}"/>
              </a:ext>
            </a:extLst>
          </p:cNvPr>
          <p:cNvSpPr txBox="1"/>
          <p:nvPr/>
        </p:nvSpPr>
        <p:spPr>
          <a:xfrm>
            <a:off x="6918592" y="3588361"/>
            <a:ext cx="1961001" cy="707886"/>
          </a:xfrm>
          <a:prstGeom prst="rect">
            <a:avLst/>
          </a:prstGeom>
          <a:noFill/>
        </p:spPr>
        <p:txBody>
          <a:bodyPr wrap="square" rtlCol="0">
            <a:spAutoFit/>
          </a:bodyPr>
          <a:lstStyle/>
          <a:p>
            <a:r>
              <a:rPr lang="en-US" sz="2000" b="1" dirty="0">
                <a:solidFill>
                  <a:srgbClr val="00B050"/>
                </a:solidFill>
              </a:rPr>
              <a:t>Target 5.16 KG / KG</a:t>
            </a:r>
          </a:p>
        </p:txBody>
      </p:sp>
      <p:sp>
        <p:nvSpPr>
          <p:cNvPr id="11" name="Oval 10">
            <a:extLst>
              <a:ext uri="{FF2B5EF4-FFF2-40B4-BE49-F238E27FC236}">
                <a16:creationId xmlns:a16="http://schemas.microsoft.com/office/drawing/2014/main" id="{6143EFD6-2DAC-4D47-ACD0-D67536FC084B}"/>
              </a:ext>
            </a:extLst>
          </p:cNvPr>
          <p:cNvSpPr/>
          <p:nvPr/>
        </p:nvSpPr>
        <p:spPr>
          <a:xfrm>
            <a:off x="5515772" y="3500872"/>
            <a:ext cx="105742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16249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58797" y="67763"/>
            <a:ext cx="7530975" cy="103608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b="1" kern="1200" dirty="0">
                <a:solidFill>
                  <a:schemeClr val="tx1"/>
                </a:solidFill>
                <a:latin typeface="+mj-lt"/>
                <a:ea typeface="+mj-ea"/>
                <a:cs typeface="+mj-cs"/>
              </a:rPr>
              <a:t>TBT Steam Consumption Trends ( KG/KG)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1" name="Straight Connector 20"/>
          <p:cNvCxnSpPr/>
          <p:nvPr/>
        </p:nvCxnSpPr>
        <p:spPr>
          <a:xfrm flipV="1">
            <a:off x="3486339" y="434996"/>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10" name="Chart 9">
            <a:extLst>
              <a:ext uri="{FF2B5EF4-FFF2-40B4-BE49-F238E27FC236}">
                <a16:creationId xmlns:a16="http://schemas.microsoft.com/office/drawing/2014/main" id="{C177621F-A656-4925-9888-D952CE464E64}"/>
              </a:ext>
            </a:extLst>
          </p:cNvPr>
          <p:cNvGraphicFramePr>
            <a:graphicFrameLocks/>
          </p:cNvGraphicFramePr>
          <p:nvPr>
            <p:extLst>
              <p:ext uri="{D42A27DB-BD31-4B8C-83A1-F6EECF244321}">
                <p14:modId xmlns:p14="http://schemas.microsoft.com/office/powerpoint/2010/main" val="1761728625"/>
              </p:ext>
            </p:extLst>
          </p:nvPr>
        </p:nvGraphicFramePr>
        <p:xfrm>
          <a:off x="178550" y="445487"/>
          <a:ext cx="4214899" cy="2649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0135DB8D-DE7A-4659-9726-C97F9D87E70A}"/>
              </a:ext>
            </a:extLst>
          </p:cNvPr>
          <p:cNvGraphicFramePr>
            <a:graphicFrameLocks/>
          </p:cNvGraphicFramePr>
          <p:nvPr>
            <p:extLst>
              <p:ext uri="{D42A27DB-BD31-4B8C-83A1-F6EECF244321}">
                <p14:modId xmlns:p14="http://schemas.microsoft.com/office/powerpoint/2010/main" val="765745676"/>
              </p:ext>
            </p:extLst>
          </p:nvPr>
        </p:nvGraphicFramePr>
        <p:xfrm>
          <a:off x="4413203" y="465051"/>
          <a:ext cx="4552247" cy="26242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FE0ACCE6-AC4B-4D8E-AF71-BE17B3632661}"/>
              </a:ext>
            </a:extLst>
          </p:cNvPr>
          <p:cNvGraphicFramePr>
            <a:graphicFrameLocks/>
          </p:cNvGraphicFramePr>
          <p:nvPr>
            <p:extLst>
              <p:ext uri="{D42A27DB-BD31-4B8C-83A1-F6EECF244321}">
                <p14:modId xmlns:p14="http://schemas.microsoft.com/office/powerpoint/2010/main" val="1107376536"/>
              </p:ext>
            </p:extLst>
          </p:nvPr>
        </p:nvGraphicFramePr>
        <p:xfrm>
          <a:off x="2171270" y="3104229"/>
          <a:ext cx="4460885" cy="2175775"/>
        </p:xfrm>
        <a:graphic>
          <a:graphicData uri="http://schemas.openxmlformats.org/drawingml/2006/chart">
            <c:chart xmlns:c="http://schemas.openxmlformats.org/drawingml/2006/chart" xmlns:r="http://schemas.openxmlformats.org/officeDocument/2006/relationships" r:id="rId5"/>
          </a:graphicData>
        </a:graphic>
      </p:graphicFrame>
      <p:sp>
        <p:nvSpPr>
          <p:cNvPr id="8" name="Oval 7">
            <a:extLst>
              <a:ext uri="{FF2B5EF4-FFF2-40B4-BE49-F238E27FC236}">
                <a16:creationId xmlns:a16="http://schemas.microsoft.com/office/drawing/2014/main" id="{01ABD514-8EC8-4378-8305-68D184FE21AA}"/>
              </a:ext>
            </a:extLst>
          </p:cNvPr>
          <p:cNvSpPr/>
          <p:nvPr/>
        </p:nvSpPr>
        <p:spPr>
          <a:xfrm>
            <a:off x="5429474" y="3414572"/>
            <a:ext cx="1057429" cy="755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5F92AE74-4293-4EA2-B32E-3E17F13D1D78}"/>
              </a:ext>
            </a:extLst>
          </p:cNvPr>
          <p:cNvSpPr txBox="1"/>
          <p:nvPr/>
        </p:nvSpPr>
        <p:spPr>
          <a:xfrm>
            <a:off x="6918592" y="3588361"/>
            <a:ext cx="1961001" cy="707886"/>
          </a:xfrm>
          <a:prstGeom prst="rect">
            <a:avLst/>
          </a:prstGeom>
          <a:noFill/>
        </p:spPr>
        <p:txBody>
          <a:bodyPr wrap="square" rtlCol="0">
            <a:spAutoFit/>
          </a:bodyPr>
          <a:lstStyle/>
          <a:p>
            <a:r>
              <a:rPr lang="en-US" sz="2000" b="1" dirty="0">
                <a:solidFill>
                  <a:srgbClr val="00B050"/>
                </a:solidFill>
              </a:rPr>
              <a:t>Target 5.16 KG / KG</a:t>
            </a:r>
          </a:p>
        </p:txBody>
      </p:sp>
    </p:spTree>
    <p:extLst>
      <p:ext uri="{BB962C8B-B14F-4D97-AF65-F5344CB8AC3E}">
        <p14:creationId xmlns:p14="http://schemas.microsoft.com/office/powerpoint/2010/main" val="222454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022986" y="414122"/>
            <a:ext cx="1917122" cy="1778360"/>
          </a:xfrm>
          <a:prstGeom prst="rect">
            <a:avLst/>
          </a:prstGeom>
        </p:spPr>
        <p:txBody>
          <a:bodyPr vert="horz" lIns="82296" tIns="41148" rIns="82296" bIns="41148" rtlCol="0" anchor="ctr">
            <a:normAutofit/>
          </a:bodyPr>
          <a:lstStyle/>
          <a:p>
            <a:pPr>
              <a:lnSpc>
                <a:spcPct val="90000"/>
              </a:lnSpc>
              <a:spcBef>
                <a:spcPct val="0"/>
              </a:spcBef>
              <a:spcAft>
                <a:spcPts val="540"/>
              </a:spcAft>
              <a:defRPr/>
            </a:pPr>
            <a:r>
              <a:rPr lang="en-US" sz="2250" b="1" dirty="0">
                <a:solidFill>
                  <a:srgbClr val="FFFFFF"/>
                </a:solidFill>
                <a:latin typeface="+mj-lt"/>
                <a:ea typeface="+mj-ea"/>
                <a:cs typeface="+mj-cs"/>
              </a:rPr>
              <a:t>Dyes &amp; Chemicals Cost</a:t>
            </a:r>
          </a:p>
        </p:txBody>
      </p:sp>
      <p:cxnSp>
        <p:nvCxnSpPr>
          <p:cNvPr id="21" name="Straight Connector 20"/>
          <p:cNvCxnSpPr/>
          <p:nvPr/>
        </p:nvCxnSpPr>
        <p:spPr>
          <a:xfrm flipV="1">
            <a:off x="3594906" y="627893"/>
            <a:ext cx="4832267" cy="1328"/>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780732" y="3236501"/>
            <a:ext cx="2117917" cy="192627"/>
          </a:xfrm>
          <a:prstGeom prst="rect">
            <a:avLst/>
          </a:prstGeom>
          <a:effectLst/>
        </p:spPr>
        <p:txBody>
          <a:bodyPr anchor="ctr">
            <a:noAutofit/>
          </a:bodyPr>
          <a:lstStyle/>
          <a:p>
            <a:pPr lvl="0">
              <a:spcBef>
                <a:spcPct val="0"/>
              </a:spcBef>
              <a:defRPr/>
            </a:pPr>
            <a:endParaRPr lang="en-IN" sz="1080" b="1" dirty="0">
              <a:solidFill>
                <a:schemeClr val="bg1"/>
              </a:solidFill>
              <a:latin typeface="+mj-lt"/>
              <a:ea typeface="+mj-ea"/>
              <a:cs typeface="+mj-cs"/>
            </a:endParaRPr>
          </a:p>
        </p:txBody>
      </p:sp>
      <p:graphicFrame>
        <p:nvGraphicFramePr>
          <p:cNvPr id="3" name="Table 2">
            <a:extLst>
              <a:ext uri="{FF2B5EF4-FFF2-40B4-BE49-F238E27FC236}">
                <a16:creationId xmlns:a16="http://schemas.microsoft.com/office/drawing/2014/main" id="{0EA6333E-18E2-4A54-9A0C-010E963C6CA4}"/>
              </a:ext>
            </a:extLst>
          </p:cNvPr>
          <p:cNvGraphicFramePr>
            <a:graphicFrameLocks noGrp="1"/>
          </p:cNvGraphicFramePr>
          <p:nvPr>
            <p:extLst>
              <p:ext uri="{D42A27DB-BD31-4B8C-83A1-F6EECF244321}">
                <p14:modId xmlns:p14="http://schemas.microsoft.com/office/powerpoint/2010/main" val="2558851317"/>
              </p:ext>
            </p:extLst>
          </p:nvPr>
        </p:nvGraphicFramePr>
        <p:xfrm>
          <a:off x="125137" y="537142"/>
          <a:ext cx="8666323" cy="4549967"/>
        </p:xfrm>
        <a:graphic>
          <a:graphicData uri="http://schemas.openxmlformats.org/drawingml/2006/table">
            <a:tbl>
              <a:tblPr/>
              <a:tblGrid>
                <a:gridCol w="60817">
                  <a:extLst>
                    <a:ext uri="{9D8B030D-6E8A-4147-A177-3AD203B41FA5}">
                      <a16:colId xmlns:a16="http://schemas.microsoft.com/office/drawing/2014/main" val="3491018164"/>
                    </a:ext>
                  </a:extLst>
                </a:gridCol>
                <a:gridCol w="1094693">
                  <a:extLst>
                    <a:ext uri="{9D8B030D-6E8A-4147-A177-3AD203B41FA5}">
                      <a16:colId xmlns:a16="http://schemas.microsoft.com/office/drawing/2014/main" val="3058876711"/>
                    </a:ext>
                  </a:extLst>
                </a:gridCol>
                <a:gridCol w="1487767">
                  <a:extLst>
                    <a:ext uri="{9D8B030D-6E8A-4147-A177-3AD203B41FA5}">
                      <a16:colId xmlns:a16="http://schemas.microsoft.com/office/drawing/2014/main" val="3308879628"/>
                    </a:ext>
                  </a:extLst>
                </a:gridCol>
                <a:gridCol w="585154">
                  <a:extLst>
                    <a:ext uri="{9D8B030D-6E8A-4147-A177-3AD203B41FA5}">
                      <a16:colId xmlns:a16="http://schemas.microsoft.com/office/drawing/2014/main" val="4007124823"/>
                    </a:ext>
                  </a:extLst>
                </a:gridCol>
                <a:gridCol w="1028709">
                  <a:extLst>
                    <a:ext uri="{9D8B030D-6E8A-4147-A177-3AD203B41FA5}">
                      <a16:colId xmlns:a16="http://schemas.microsoft.com/office/drawing/2014/main" val="3512013253"/>
                    </a:ext>
                  </a:extLst>
                </a:gridCol>
                <a:gridCol w="462639">
                  <a:extLst>
                    <a:ext uri="{9D8B030D-6E8A-4147-A177-3AD203B41FA5}">
                      <a16:colId xmlns:a16="http://schemas.microsoft.com/office/drawing/2014/main" val="1595955374"/>
                    </a:ext>
                  </a:extLst>
                </a:gridCol>
                <a:gridCol w="78193">
                  <a:extLst>
                    <a:ext uri="{9D8B030D-6E8A-4147-A177-3AD203B41FA5}">
                      <a16:colId xmlns:a16="http://schemas.microsoft.com/office/drawing/2014/main" val="3878066484"/>
                    </a:ext>
                  </a:extLst>
                </a:gridCol>
                <a:gridCol w="556036">
                  <a:extLst>
                    <a:ext uri="{9D8B030D-6E8A-4147-A177-3AD203B41FA5}">
                      <a16:colId xmlns:a16="http://schemas.microsoft.com/office/drawing/2014/main" val="3246505539"/>
                    </a:ext>
                  </a:extLst>
                </a:gridCol>
                <a:gridCol w="1893992">
                  <a:extLst>
                    <a:ext uri="{9D8B030D-6E8A-4147-A177-3AD203B41FA5}">
                      <a16:colId xmlns:a16="http://schemas.microsoft.com/office/drawing/2014/main" val="4224168520"/>
                    </a:ext>
                  </a:extLst>
                </a:gridCol>
                <a:gridCol w="338834">
                  <a:extLst>
                    <a:ext uri="{9D8B030D-6E8A-4147-A177-3AD203B41FA5}">
                      <a16:colId xmlns:a16="http://schemas.microsoft.com/office/drawing/2014/main" val="1106655565"/>
                    </a:ext>
                  </a:extLst>
                </a:gridCol>
                <a:gridCol w="619022">
                  <a:extLst>
                    <a:ext uri="{9D8B030D-6E8A-4147-A177-3AD203B41FA5}">
                      <a16:colId xmlns:a16="http://schemas.microsoft.com/office/drawing/2014/main" val="296501715"/>
                    </a:ext>
                  </a:extLst>
                </a:gridCol>
                <a:gridCol w="460467">
                  <a:extLst>
                    <a:ext uri="{9D8B030D-6E8A-4147-A177-3AD203B41FA5}">
                      <a16:colId xmlns:a16="http://schemas.microsoft.com/office/drawing/2014/main" val="704440137"/>
                    </a:ext>
                  </a:extLst>
                </a:gridCol>
              </a:tblGrid>
              <a:tr h="134115">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extLst>
                  <a:ext uri="{0D108BD9-81ED-4DB2-BD59-A6C34878D82A}">
                    <a16:rowId xmlns:a16="http://schemas.microsoft.com/office/drawing/2014/main" val="3879901527"/>
                  </a:ext>
                </a:extLst>
              </a:tr>
              <a:tr h="134115">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rowSpan="3">
                  <a:txBody>
                    <a:bodyPr/>
                    <a:lstStyle/>
                    <a:p>
                      <a:pPr algn="l" fontAlgn="ctr"/>
                      <a:r>
                        <a:rPr lang="en-US" sz="800" b="1" i="0" u="none" strike="noStrike" dirty="0">
                          <a:solidFill>
                            <a:srgbClr val="FFFFFF"/>
                          </a:solidFill>
                          <a:effectLst/>
                          <a:latin typeface="Calibri Light" panose="020F0302020204030204" pitchFamily="34" charset="0"/>
                        </a:rPr>
                        <a:t>Category</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l" fontAlgn="ctr"/>
                      <a:r>
                        <a:rPr lang="en-US" sz="800" b="1" i="0" u="none" strike="noStrike" dirty="0">
                          <a:solidFill>
                            <a:srgbClr val="FFFFFF"/>
                          </a:solidFill>
                          <a:effectLst/>
                          <a:latin typeface="Calibri Light" panose="020F0302020204030204" pitchFamily="34" charset="0"/>
                        </a:rPr>
                        <a:t>Material description</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dirty="0">
                          <a:solidFill>
                            <a:srgbClr val="FFFFFF"/>
                          </a:solidFill>
                          <a:effectLst/>
                          <a:latin typeface="Calibri Light" panose="020F0302020204030204" pitchFamily="34" charset="0"/>
                        </a:rPr>
                        <a:t>UOM</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a:solidFill>
                            <a:srgbClr val="FFFFFF"/>
                          </a:solidFill>
                          <a:effectLst/>
                          <a:latin typeface="Calibri Light" panose="020F0302020204030204" pitchFamily="34" charset="0"/>
                        </a:rPr>
                        <a:t>Annual Purchase (Crs)</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a:solidFill>
                            <a:srgbClr val="FFFFFF"/>
                          </a:solidFill>
                          <a:effectLst/>
                          <a:latin typeface="Calibri Light" panose="020F0302020204030204" pitchFamily="34" charset="0"/>
                        </a:rPr>
                        <a:t>% to Total</a:t>
                      </a:r>
                    </a:p>
                  </a:txBody>
                  <a:tcPr marL="4227" marR="4227" marT="422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864"/>
                    </a:solidFill>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a:noFill/>
                    </a:lnR>
                    <a:lnT>
                      <a:noFill/>
                    </a:lnT>
                    <a:lnB>
                      <a:noFill/>
                    </a:lnB>
                  </a:tcPr>
                </a:tc>
                <a:tc rowSpan="3">
                  <a:txBody>
                    <a:bodyPr/>
                    <a:lstStyle/>
                    <a:p>
                      <a:pPr algn="l" fontAlgn="ctr"/>
                      <a:r>
                        <a:rPr lang="en-US" sz="800" b="1" i="0" u="none" strike="noStrike">
                          <a:solidFill>
                            <a:srgbClr val="FFFFFF"/>
                          </a:solidFill>
                          <a:effectLst/>
                          <a:latin typeface="Calibri Light" panose="020F0302020204030204" pitchFamily="34" charset="0"/>
                        </a:rPr>
                        <a:t>Category</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l" fontAlgn="ctr"/>
                      <a:r>
                        <a:rPr lang="en-US" sz="800" b="1" i="0" u="none" strike="noStrike">
                          <a:solidFill>
                            <a:srgbClr val="FFFFFF"/>
                          </a:solidFill>
                          <a:effectLst/>
                          <a:latin typeface="Calibri Light" panose="020F0302020204030204" pitchFamily="34" charset="0"/>
                        </a:rPr>
                        <a:t>Material description</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a:solidFill>
                            <a:srgbClr val="FFFFFF"/>
                          </a:solidFill>
                          <a:effectLst/>
                          <a:latin typeface="Calibri Light" panose="020F0302020204030204" pitchFamily="34" charset="0"/>
                        </a:rPr>
                        <a:t>UOM</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a:solidFill>
                            <a:srgbClr val="FFFFFF"/>
                          </a:solidFill>
                          <a:effectLst/>
                          <a:latin typeface="Calibri Light" panose="020F0302020204030204" pitchFamily="34" charset="0"/>
                        </a:rPr>
                        <a:t>Annual Purchase (Crs)</a:t>
                      </a:r>
                    </a:p>
                  </a:txBody>
                  <a:tcPr marL="4227" marR="4227" marT="4227" marB="0" anchor="ctr">
                    <a:lnL>
                      <a:noFill/>
                    </a:lnL>
                    <a:lnR>
                      <a:noFill/>
                    </a:lnR>
                    <a:lnT>
                      <a:noFill/>
                    </a:lnT>
                    <a:lnB w="6350" cap="flat" cmpd="sng" algn="ctr">
                      <a:solidFill>
                        <a:srgbClr val="000000"/>
                      </a:solidFill>
                      <a:prstDash val="solid"/>
                      <a:round/>
                      <a:headEnd type="none" w="med" len="med"/>
                      <a:tailEnd type="none" w="med" len="med"/>
                    </a:lnB>
                    <a:solidFill>
                      <a:srgbClr val="203864"/>
                    </a:solidFill>
                  </a:tcPr>
                </a:tc>
                <a:tc rowSpan="3">
                  <a:txBody>
                    <a:bodyPr/>
                    <a:lstStyle/>
                    <a:p>
                      <a:pPr algn="ctr" fontAlgn="ctr"/>
                      <a:r>
                        <a:rPr lang="en-US" sz="800" b="1" i="0" u="none" strike="noStrike">
                          <a:solidFill>
                            <a:srgbClr val="FFFFFF"/>
                          </a:solidFill>
                          <a:effectLst/>
                          <a:latin typeface="Calibri Light" panose="020F0302020204030204" pitchFamily="34" charset="0"/>
                        </a:rPr>
                        <a:t>% to Total</a:t>
                      </a:r>
                    </a:p>
                  </a:txBody>
                  <a:tcPr marL="4227" marR="4227" marT="422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864"/>
                    </a:solidFill>
                  </a:tcPr>
                </a:tc>
                <a:extLst>
                  <a:ext uri="{0D108BD9-81ED-4DB2-BD59-A6C34878D82A}">
                    <a16:rowId xmlns:a16="http://schemas.microsoft.com/office/drawing/2014/main" val="1897233752"/>
                  </a:ext>
                </a:extLst>
              </a:tr>
              <a:tr h="134115">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a:noFill/>
                    </a:lnR>
                    <a:lnT>
                      <a:noFill/>
                    </a:lnT>
                    <a:lnB>
                      <a:noFill/>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1282632"/>
                  </a:ext>
                </a:extLst>
              </a:tr>
              <a:tr h="134115">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a:noFill/>
                    </a:lnR>
                    <a:lnT>
                      <a:noFill/>
                    </a:lnT>
                    <a:lnB>
                      <a:noFill/>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0293485"/>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Hydrogen Peroxide</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HYDROGEN PEROXIDE 60%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11.70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10%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YELLOW S-3R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615272"/>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NOVACRON OCEAN SR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6.28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5%</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YELLOW EC-2R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1.04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956855"/>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Caustic Lye&amp;Bi Prod.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CAUSTIC SODA LYE(100%)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5.01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4%</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DEEP RED EC-D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1.04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7672180"/>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SICOFLEX TT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4.90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4%</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BLUE EC-R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0.98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526117"/>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Acid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GREEN ACID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4.55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4%</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AVITERA BLUE SE(HUNTSMAN)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0.96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236611"/>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ULTRATEX TTK (HUNTSMAN)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3.85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3%</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Light" panose="020F0302020204030204" pitchFamily="34" charset="0"/>
                        </a:rPr>
                        <a:t>AVITERA DEEP SEA SE (HUNTSMAN)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0.94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964656"/>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RUBY S3B (HUNTSMAN)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3.47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3%</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UVITEX BST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0.90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897872"/>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SILIGEN ATS LIQ.</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3.30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3%</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RED EC-2BL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0.88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864225"/>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Soda Ash</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SODA ASH LIGHT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3.18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3%</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OLIVE EC-NC</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0.86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439554"/>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MARVEL KSM SPL LIQUID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3.07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3%</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Salt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IRON FREE CRYSTAL SALT-NACL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0.78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442397"/>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PRIMAFAST  LUNA  RL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2.54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dirty="0">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NAVY EC-BN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0.72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911484"/>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ULTRAVON CPR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2.52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ALBFLOW CONTI</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0.68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991899"/>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ULTRAVON RW (CIBA)</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2.29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CELLUNASE COMBI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0.63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943771"/>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NOVACRON YELLOW CNPC</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2.26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HYDROCOL HCF(FIXING AGENT)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0.63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01902"/>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AVITERA DEEP BLUE SE</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2.11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BROWN EC-NC</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0.61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905323"/>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AVITERA LIGHT BLUE SE</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2.08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AVITERA YELLOW SE</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0.60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533540"/>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highlight>
                            <a:srgbClr val="FFFF00"/>
                          </a:highlight>
                          <a:latin typeface="Calibri Light" panose="020F0302020204030204" pitchFamily="34" charset="0"/>
                        </a:rPr>
                        <a:t>NOVACRON BLUE EC-GC</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            1.87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highlight>
                            <a:srgbClr val="FFFF00"/>
                          </a:highlight>
                          <a:latin typeface="Calibri Light" panose="020F0302020204030204" pitchFamily="34" charset="0"/>
                        </a:rPr>
                        <a:t>2%</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GREY EC-NC</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0.55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522700"/>
                  </a:ext>
                </a:extLst>
              </a:tr>
              <a:tr h="25767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Salt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REFINED SALT(PPM LESS THAN 150)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1.73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NEUTRAFAB CMG (ROSSARI)</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0.54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309510"/>
                  </a:ext>
                </a:extLst>
              </a:tr>
              <a:tr h="25767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Acid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SULPHURIC ACID (COMM.GR. AS INPUT)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1.27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SYNOZOL SCARLET K-SR</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0.39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0840068"/>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KLEENOX WET</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1.21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YELLOW C-5G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0.38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67766"/>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ALBAFIX ECO { HUNTSMAN}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1.18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SYNOZOL GREY KHL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0.29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065436"/>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RED EC-3B</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1.17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Chemical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ZYCOL TSA ( ROSSARI)</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0.26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079954"/>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Sodium Sulphate</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SODIUM SULPHATE (LOW PH)</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1.09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SYNOZOL NAVY BLUE K-BF</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0.21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168877"/>
                  </a:ext>
                </a:extLst>
              </a:tr>
              <a:tr h="139703">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TURQUOISE EC-GN</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1.07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SYNOZOL BLUE K-HL</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0.12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0%</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9922549"/>
                  </a:ext>
                </a:extLst>
              </a:tr>
              <a:tr h="145290">
                <a:tc>
                  <a:txBody>
                    <a:bodyPr/>
                    <a:lstStyle/>
                    <a:p>
                      <a:pPr algn="l" fontAlgn="t"/>
                      <a:endParaRPr lang="en-US" sz="600" b="0" i="0" u="none" strike="noStrike">
                        <a:effectLst/>
                        <a:latin typeface="Arial" panose="020B0604020202020204" pitchFamily="34" charset="0"/>
                      </a:endParaRPr>
                    </a:p>
                  </a:txBody>
                  <a:tcPr marL="4227" marR="4227" marT="4227"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Calibri Light" panose="020F0302020204030204" pitchFamily="34" charset="0"/>
                        </a:rPr>
                        <a:t>Dyes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Light" panose="020F0302020204030204" pitchFamily="34" charset="0"/>
                        </a:rPr>
                        <a:t>NOVACRON BLUE C-D</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KG</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1.06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1%</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endParaRPr lang="en-US" sz="800" b="0" i="0" u="none" strike="noStrike">
                        <a:effectLst/>
                        <a:latin typeface="Arial" panose="020B0604020202020204" pitchFamily="34" charset="0"/>
                      </a:endParaRPr>
                    </a:p>
                  </a:txBody>
                  <a:tcPr marL="4227" marR="4227" marT="42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800" b="0" i="0" u="none" strike="noStrike">
                          <a:effectLst/>
                          <a:latin typeface="Calibri Light" panose="020F0302020204030204" pitchFamily="34" charset="0"/>
                        </a:rPr>
                        <a:t>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effectLst/>
                          <a:latin typeface="Calibri Light" panose="020F0302020204030204" pitchFamily="34" charset="0"/>
                        </a:rPr>
                        <a:t>Others</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effectLst/>
                          <a:latin typeface="Calibri Light" panose="020F0302020204030204" pitchFamily="34" charset="0"/>
                        </a:rPr>
                        <a:t>         28.78 </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effectLst/>
                          <a:latin typeface="Calibri Light" panose="020F0302020204030204" pitchFamily="34" charset="0"/>
                        </a:rPr>
                        <a:t>24%</a:t>
                      </a:r>
                    </a:p>
                  </a:txBody>
                  <a:tcPr marL="4227" marR="4227" marT="42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5226315"/>
                  </a:ext>
                </a:extLst>
              </a:tr>
              <a:tr h="145290">
                <a:tc>
                  <a:txBody>
                    <a:bodyPr/>
                    <a:lstStyle/>
                    <a:p>
                      <a:pPr algn="l" fontAlgn="t"/>
                      <a:endParaRPr lang="en-US" sz="600" b="0" i="0" u="none" strike="noStrike">
                        <a:effectLst/>
                        <a:latin typeface="Arial" panose="020B0604020202020204" pitchFamily="34" charset="0"/>
                      </a:endParaRPr>
                    </a:p>
                  </a:txBody>
                  <a:tcPr marL="4227" marR="4227" marT="4227"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t"/>
                      <a:r>
                        <a:rPr lang="en-US" sz="800" b="0" i="0" u="none" strike="noStrike">
                          <a:effectLst/>
                          <a:latin typeface="Arial" panose="020B0604020202020204" pitchFamily="34" charset="0"/>
                        </a:rPr>
                        <a:t> </a:t>
                      </a:r>
                    </a:p>
                  </a:txBody>
                  <a:tcPr marL="4227" marR="4227" marT="4227"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effectLst/>
                          <a:latin typeface="Arial" panose="020B0604020202020204" pitchFamily="34" charset="0"/>
                        </a:rPr>
                        <a:t> </a:t>
                      </a:r>
                    </a:p>
                  </a:txBody>
                  <a:tcPr marL="4227" marR="4227" marT="422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4227" marR="4227" marT="422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4227" marR="4227" marT="422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effectLst/>
                          <a:latin typeface="Arial" panose="020B0604020202020204" pitchFamily="34" charset="0"/>
                        </a:rPr>
                        <a:t> </a:t>
                      </a:r>
                    </a:p>
                  </a:txBody>
                  <a:tcPr marL="4227" marR="4227" marT="4227"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endParaRPr lang="en-US" sz="800" b="1" i="0" u="none" strike="noStrike">
                        <a:effectLst/>
                        <a:latin typeface="Arial" panose="020B0604020202020204" pitchFamily="34" charset="0"/>
                      </a:endParaRPr>
                    </a:p>
                  </a:txBody>
                  <a:tcPr marL="4227" marR="4227" marT="422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800" b="1" i="0" u="none" strike="noStrike">
                          <a:effectLst/>
                          <a:latin typeface="Calibri Light" panose="020F0302020204030204" pitchFamily="34" charset="0"/>
                        </a:rPr>
                        <a:t>Total Dyes &amp; Chemical Procurement</a:t>
                      </a:r>
                    </a:p>
                  </a:txBody>
                  <a:tcPr marL="4227" marR="4227" marT="422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t"/>
                      <a:r>
                        <a:rPr lang="en-US" sz="800" b="1" i="0" u="none" strike="noStrike" dirty="0">
                          <a:effectLst/>
                          <a:latin typeface="Arial" panose="020B0604020202020204" pitchFamily="34" charset="0"/>
                        </a:rPr>
                        <a:t>    119.54 </a:t>
                      </a:r>
                    </a:p>
                  </a:txBody>
                  <a:tcPr marL="4227" marR="4227" marT="422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effectLst/>
                          <a:latin typeface="Calibri Light" panose="020F0302020204030204" pitchFamily="34" charset="0"/>
                        </a:rPr>
                        <a:t>100%</a:t>
                      </a:r>
                    </a:p>
                  </a:txBody>
                  <a:tcPr marL="4227" marR="4227" marT="422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9100110"/>
                  </a:ext>
                </a:extLst>
              </a:tr>
              <a:tr h="134115">
                <a:tc>
                  <a:txBody>
                    <a:bodyPr/>
                    <a:lstStyle/>
                    <a:p>
                      <a:pPr algn="l" fontAlgn="t"/>
                      <a:endParaRPr lang="en-US" sz="600" b="0" i="0" u="none" strike="noStrike" dirty="0">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a:noFill/>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dirty="0">
                        <a:effectLst/>
                        <a:latin typeface="Arial" panose="020B0604020202020204" pitchFamily="34" charset="0"/>
                      </a:endParaRPr>
                    </a:p>
                  </a:txBody>
                  <a:tcPr marL="4227" marR="4227" marT="4227"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40372028"/>
                  </a:ext>
                </a:extLst>
              </a:tr>
            </a:tbl>
          </a:graphicData>
        </a:graphic>
      </p:graphicFrame>
      <p:sp>
        <p:nvSpPr>
          <p:cNvPr id="6" name="Title 7">
            <a:extLst>
              <a:ext uri="{FF2B5EF4-FFF2-40B4-BE49-F238E27FC236}">
                <a16:creationId xmlns:a16="http://schemas.microsoft.com/office/drawing/2014/main" id="{A6494E25-25CA-41E7-A1BA-6E9519B48D68}"/>
              </a:ext>
            </a:extLst>
          </p:cNvPr>
          <p:cNvSpPr txBox="1">
            <a:spLocks/>
          </p:cNvSpPr>
          <p:nvPr/>
        </p:nvSpPr>
        <p:spPr>
          <a:xfrm>
            <a:off x="18790" y="0"/>
            <a:ext cx="8501090" cy="43395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400" b="1" dirty="0">
                <a:solidFill>
                  <a:schemeClr val="tx2"/>
                </a:solidFill>
                <a:latin typeface="+mj-lt"/>
                <a:ea typeface="+mj-ea"/>
                <a:cs typeface="+mj-cs"/>
              </a:rPr>
              <a:t>Towel Annual Dyes &amp; Chemical Cost (Crores)</a:t>
            </a:r>
            <a:endParaRPr kumimoji="0" lang="en-IN" sz="24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226780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Towel – Q1 Performance against Mission</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1079663615"/>
              </p:ext>
            </p:extLst>
          </p:nvPr>
        </p:nvGraphicFramePr>
        <p:xfrm>
          <a:off x="137654" y="531583"/>
          <a:ext cx="5827718" cy="5081539"/>
        </p:xfrm>
        <a:graphic>
          <a:graphicData uri="http://schemas.openxmlformats.org/drawingml/2006/table">
            <a:tbl>
              <a:tblPr/>
              <a:tblGrid>
                <a:gridCol w="798318">
                  <a:extLst>
                    <a:ext uri="{9D8B030D-6E8A-4147-A177-3AD203B41FA5}">
                      <a16:colId xmlns:a16="http://schemas.microsoft.com/office/drawing/2014/main" val="20000"/>
                    </a:ext>
                  </a:extLst>
                </a:gridCol>
                <a:gridCol w="782964">
                  <a:extLst>
                    <a:ext uri="{9D8B030D-6E8A-4147-A177-3AD203B41FA5}">
                      <a16:colId xmlns:a16="http://schemas.microsoft.com/office/drawing/2014/main" val="20001"/>
                    </a:ext>
                  </a:extLst>
                </a:gridCol>
                <a:gridCol w="736909">
                  <a:extLst>
                    <a:ext uri="{9D8B030D-6E8A-4147-A177-3AD203B41FA5}">
                      <a16:colId xmlns:a16="http://schemas.microsoft.com/office/drawing/2014/main" val="20002"/>
                    </a:ext>
                  </a:extLst>
                </a:gridCol>
                <a:gridCol w="736909">
                  <a:extLst>
                    <a:ext uri="{9D8B030D-6E8A-4147-A177-3AD203B41FA5}">
                      <a16:colId xmlns:a16="http://schemas.microsoft.com/office/drawing/2014/main" val="20003"/>
                    </a:ext>
                  </a:extLst>
                </a:gridCol>
                <a:gridCol w="930347">
                  <a:extLst>
                    <a:ext uri="{9D8B030D-6E8A-4147-A177-3AD203B41FA5}">
                      <a16:colId xmlns:a16="http://schemas.microsoft.com/office/drawing/2014/main" val="20004"/>
                    </a:ext>
                  </a:extLst>
                </a:gridCol>
                <a:gridCol w="875079">
                  <a:extLst>
                    <a:ext uri="{9D8B030D-6E8A-4147-A177-3AD203B41FA5}">
                      <a16:colId xmlns:a16="http://schemas.microsoft.com/office/drawing/2014/main" val="20005"/>
                    </a:ext>
                  </a:extLst>
                </a:gridCol>
                <a:gridCol w="967192">
                  <a:extLst>
                    <a:ext uri="{9D8B030D-6E8A-4147-A177-3AD203B41FA5}">
                      <a16:colId xmlns:a16="http://schemas.microsoft.com/office/drawing/2014/main" val="20006"/>
                    </a:ext>
                  </a:extLst>
                </a:gridCol>
              </a:tblGrid>
              <a:tr h="301120">
                <a:tc rowSpan="2">
                  <a:txBody>
                    <a:bodyPr/>
                    <a:lstStyle/>
                    <a:p>
                      <a:pPr algn="ctr" fontAlgn="ctr"/>
                      <a:r>
                        <a:rPr lang="en-US" sz="1000" b="1" i="0" u="none" strike="noStrike" dirty="0">
                          <a:solidFill>
                            <a:srgbClr val="FFFFFF"/>
                          </a:solidFill>
                          <a:latin typeface="Calibri Light"/>
                        </a:rPr>
                        <a:t>Month</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gridSpan="3">
                  <a:txBody>
                    <a:bodyPr/>
                    <a:lstStyle/>
                    <a:p>
                      <a:pPr algn="ctr" fontAlgn="ctr"/>
                      <a:r>
                        <a:rPr lang="en-US" sz="1000" b="1" i="0" u="none" strike="noStrike">
                          <a:solidFill>
                            <a:srgbClr val="FFFFFF"/>
                          </a:solidFill>
                          <a:latin typeface="Calibri Light"/>
                        </a:rPr>
                        <a:t>Dispatch Mission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hMerge="1">
                  <a:txBody>
                    <a:bodyPr/>
                    <a:lstStyle/>
                    <a:p>
                      <a:endParaRPr lang="en-US"/>
                    </a:p>
                  </a:txBody>
                  <a:tcPr/>
                </a:tc>
                <a:tc gridSpan="3">
                  <a:txBody>
                    <a:bodyPr/>
                    <a:lstStyle/>
                    <a:p>
                      <a:pPr algn="ctr" fontAlgn="ctr"/>
                      <a:r>
                        <a:rPr lang="en-US" sz="1000" b="1" i="0" u="none" strike="noStrike">
                          <a:solidFill>
                            <a:srgbClr val="FFFFFF"/>
                          </a:solidFill>
                          <a:latin typeface="Calibri Light"/>
                        </a:rPr>
                        <a:t>Achievement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4392">
                <a:tc vMerge="1">
                  <a:txBody>
                    <a:bodyPr/>
                    <a:lstStyle/>
                    <a:p>
                      <a:endParaRPr lang="en-US"/>
                    </a:p>
                  </a:txBody>
                  <a:tcPr/>
                </a:tc>
                <a:tc>
                  <a:txBody>
                    <a:bodyPr/>
                    <a:lstStyle/>
                    <a:p>
                      <a:pPr algn="ctr" fontAlgn="ctr"/>
                      <a:r>
                        <a:rPr lang="en-US" sz="1000" b="1" i="0" u="none" strike="noStrike">
                          <a:solidFill>
                            <a:srgbClr val="FFFFFF"/>
                          </a:solidFill>
                          <a:latin typeface="Calibri Light"/>
                        </a:rPr>
                        <a:t>Dhaula</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Budhni</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Dhaula</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Budhni</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0002"/>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3"/>
                  </a:ext>
                </a:extLst>
              </a:tr>
              <a:tr h="175654">
                <a:tc>
                  <a:txBody>
                    <a:bodyPr/>
                    <a:lstStyle/>
                    <a:p>
                      <a:pPr algn="ctr" fontAlgn="ctr"/>
                      <a:r>
                        <a:rPr lang="en-US" sz="1000" b="1" i="0" u="none" strike="noStrike" dirty="0">
                          <a:solidFill>
                            <a:srgbClr val="000000"/>
                          </a:solidFill>
                          <a:latin typeface="Calibri Light"/>
                        </a:rPr>
                        <a:t>April,2019</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2,299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2,700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     4,999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81%</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69%</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75%</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4"/>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1,870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1,857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a:solidFill>
                            <a:srgbClr val="000000"/>
                          </a:solidFill>
                          <a:latin typeface="Calibri Light"/>
                        </a:rPr>
                        <a:t>3,727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5"/>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1000" b="0" i="0" u="none" strike="noStrike">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1000" b="0" i="0" u="none" strike="noStrike">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1000" b="1" i="0" u="none" strike="noStrike">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175654">
                <a:tc>
                  <a:txBody>
                    <a:bodyPr/>
                    <a:lstStyle/>
                    <a:p>
                      <a:pPr algn="ctr" fontAlgn="ctr"/>
                      <a:r>
                        <a:rPr lang="en-US" sz="1000" b="1" i="0" u="none" strike="noStrike">
                          <a:solidFill>
                            <a:srgbClr val="000000"/>
                          </a:solidFill>
                          <a:latin typeface="Calibri Light"/>
                        </a:rPr>
                        <a:t>May,2019</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latin typeface="Calibri Light"/>
                        </a:rPr>
                        <a:t>          2,376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latin typeface="Calibri Light"/>
                        </a:rPr>
                        <a:t>        2,790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dirty="0">
                          <a:solidFill>
                            <a:srgbClr val="000000"/>
                          </a:solidFill>
                          <a:latin typeface="Calibri Light"/>
                        </a:rPr>
                        <a:t>     5,166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dirty="0">
                          <a:solidFill>
                            <a:srgbClr val="000000"/>
                          </a:solidFill>
                          <a:latin typeface="Calibri Light"/>
                        </a:rPr>
                        <a:t>85%</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000000"/>
                          </a:solidFill>
                          <a:latin typeface="Calibri Light"/>
                        </a:rPr>
                        <a:t>99%</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a:solidFill>
                            <a:srgbClr val="000000"/>
                          </a:solidFill>
                          <a:latin typeface="Calibri Light"/>
                        </a:rPr>
                        <a:t>92%</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1000" b="0" i="0" u="none" strike="noStrike">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1000" b="0" i="0" u="none" strike="noStrike">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dirty="0">
                          <a:solidFill>
                            <a:srgbClr val="000000"/>
                          </a:solidFill>
                          <a:latin typeface="Calibri Light"/>
                        </a:rPr>
                        <a:t>DP - 2,024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dirty="0">
                          <a:solidFill>
                            <a:srgbClr val="000000"/>
                          </a:solidFill>
                          <a:latin typeface="Calibri Light"/>
                        </a:rPr>
                        <a:t>DP - 2,721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1" i="0" u="none" strike="noStrike" dirty="0">
                          <a:solidFill>
                            <a:srgbClr val="000000"/>
                          </a:solidFill>
                          <a:latin typeface="Calibri Light"/>
                        </a:rPr>
                        <a:t>DP - 4,775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5654">
                <a:tc>
                  <a:txBody>
                    <a:bodyPr/>
                    <a:lstStyle/>
                    <a:p>
                      <a:pPr algn="ctr" fontAlgn="ctr"/>
                      <a:endParaRPr lang="en-US" sz="1000" b="0" i="0" u="none" strike="noStrike" dirty="0">
                        <a:solidFill>
                          <a:srgbClr val="000000"/>
                        </a:solidFill>
                        <a:latin typeface="Calibri Light"/>
                      </a:endParaRP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rowSpan="5" gridSpan="3">
                  <a:txBody>
                    <a:bodyPr/>
                    <a:lstStyle/>
                    <a:p>
                      <a:pPr algn="ctr" fontAlgn="ctr"/>
                      <a:r>
                        <a:rPr lang="en-US" sz="1000" b="1" i="0" u="none" strike="noStrike" dirty="0">
                          <a:solidFill>
                            <a:schemeClr val="tx1"/>
                          </a:solidFill>
                          <a:latin typeface="Calibri Light"/>
                        </a:rPr>
                        <a:t>Required to meet Q1 Target</a:t>
                      </a:r>
                    </a:p>
                    <a:p>
                      <a:pPr algn="ctr" fontAlgn="ctr"/>
                      <a:r>
                        <a:rPr lang="en-US" sz="1000" b="1" i="0" u="none" strike="noStrike" dirty="0">
                          <a:solidFill>
                            <a:srgbClr val="FF0000"/>
                          </a:solidFill>
                          <a:latin typeface="Calibri Light"/>
                        </a:rPr>
                        <a:t>DP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12"/>
                  </a:ext>
                </a:extLst>
              </a:tr>
              <a:tr h="175654">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175654">
                <a:tc>
                  <a:txBody>
                    <a:bodyPr/>
                    <a:lstStyle/>
                    <a:p>
                      <a:pPr algn="ctr" fontAlgn="ctr"/>
                      <a:r>
                        <a:rPr lang="en-US" sz="1000" b="1" i="0" u="none" strike="noStrike">
                          <a:solidFill>
                            <a:srgbClr val="000000"/>
                          </a:solidFill>
                          <a:latin typeface="Calibri Light"/>
                        </a:rPr>
                        <a:t>June,2019</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dirty="0">
                          <a:solidFill>
                            <a:srgbClr val="000000"/>
                          </a:solidFill>
                          <a:latin typeface="Calibri Light"/>
                        </a:rPr>
                        <a:t>          3,081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dirty="0">
                          <a:solidFill>
                            <a:srgbClr val="000000"/>
                          </a:solidFill>
                          <a:latin typeface="Calibri Light"/>
                        </a:rPr>
                        <a:t>        3,612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1" i="0" u="none" strike="noStrike" dirty="0">
                          <a:solidFill>
                            <a:srgbClr val="000000"/>
                          </a:solidFill>
                          <a:latin typeface="Calibri Light"/>
                        </a:rPr>
                        <a:t>6,693</a:t>
                      </a:r>
                    </a:p>
                    <a:p>
                      <a:pPr algn="ctr" fontAlgn="ctr"/>
                      <a:r>
                        <a:rPr lang="en-US" sz="1000" b="1" i="0" u="none" strike="noStrike" dirty="0">
                          <a:solidFill>
                            <a:srgbClr val="000000"/>
                          </a:solidFill>
                          <a:latin typeface="Calibri Light"/>
                        </a:rPr>
                        <a:t>(216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4"/>
                  </a:ext>
                </a:extLst>
              </a:tr>
              <a:tr h="446373">
                <a:tc>
                  <a:txBody>
                    <a:bodyPr/>
                    <a:lstStyle/>
                    <a:p>
                      <a:pPr algn="ctr" fontAlgn="ctr"/>
                      <a:r>
                        <a:rPr lang="en-US" sz="1000" b="0" i="0" u="none" strike="noStrike" dirty="0">
                          <a:solidFill>
                            <a:srgbClr val="000000"/>
                          </a:solidFill>
                          <a:latin typeface="Calibri Light"/>
                        </a:rPr>
                        <a:t>(Q1 Target less April Actual Less May DP)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dirty="0">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dirty="0">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5"/>
                  </a:ext>
                </a:extLst>
              </a:tr>
              <a:tr h="0">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6"/>
                  </a:ext>
                </a:extLst>
              </a:tr>
              <a:tr h="241627">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a:solidFill>
                            <a:srgbClr val="000000"/>
                          </a:solidFill>
                          <a:latin typeface="Calibri Light"/>
                        </a:rPr>
                        <a:t> </a:t>
                      </a:r>
                    </a:p>
                  </a:txBody>
                  <a:tcPr marL="7953" marR="7953" marT="795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600" b="1" i="0" u="none" strike="noStrike" dirty="0">
                          <a:solidFill>
                            <a:srgbClr val="000000"/>
                          </a:solidFill>
                          <a:latin typeface="Calibri Light"/>
                        </a:rPr>
                        <a:t> </a:t>
                      </a:r>
                    </a:p>
                  </a:txBody>
                  <a:tcPr marL="7953" marR="7953" marT="795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7"/>
                  </a:ext>
                </a:extLst>
              </a:tr>
              <a:tr h="241627">
                <a:tc>
                  <a:txBody>
                    <a:bodyPr/>
                    <a:lstStyle/>
                    <a:p>
                      <a:pPr algn="ctr" fontAlgn="ctr"/>
                      <a:r>
                        <a:rPr lang="en-US" sz="1400" b="1" i="0" u="none" strike="noStrike" dirty="0">
                          <a:solidFill>
                            <a:srgbClr val="008576"/>
                          </a:solidFill>
                          <a:latin typeface="Calibri Light"/>
                        </a:rPr>
                        <a:t>Q1 Target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8576"/>
                          </a:solidFill>
                          <a:latin typeface="Calibri Light"/>
                        </a:rPr>
                        <a:t>      6,975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8576"/>
                          </a:solidFill>
                          <a:latin typeface="Calibri Light"/>
                        </a:rPr>
                        <a:t>     8,190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8576"/>
                          </a:solidFill>
                          <a:latin typeface="Calibri Light"/>
                        </a:rPr>
                        <a:t>   15,165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dirty="0">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600" b="1" i="0" u="none" strike="noStrike">
                        <a:solidFill>
                          <a:srgbClr val="000000"/>
                        </a:solidFill>
                        <a:latin typeface="Calibri Light"/>
                      </a:endParaRPr>
                    </a:p>
                  </a:txBody>
                  <a:tcPr marL="7953" marR="7953" marT="7953" marB="0" anchor="ctr">
                    <a:lnL>
                      <a:noFill/>
                    </a:lnL>
                    <a:lnR>
                      <a:noFill/>
                    </a:lnR>
                    <a:lnT>
                      <a:noFill/>
                    </a:lnT>
                    <a:lnB>
                      <a:noFill/>
                    </a:lnB>
                  </a:tcPr>
                </a:tc>
                <a:tc>
                  <a:txBody>
                    <a:bodyPr/>
                    <a:lstStyle/>
                    <a:p>
                      <a:pPr algn="ctr" fontAlgn="ctr"/>
                      <a:r>
                        <a:rPr lang="en-US" sz="1600" b="1" i="0" u="none" strike="noStrike" dirty="0">
                          <a:solidFill>
                            <a:srgbClr val="000000"/>
                          </a:solidFill>
                          <a:latin typeface="Calibri Light"/>
                        </a:rPr>
                        <a:t> </a:t>
                      </a:r>
                    </a:p>
                  </a:txBody>
                  <a:tcPr marL="7953" marR="7953" marT="7953"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8"/>
                  </a:ext>
                </a:extLst>
              </a:tr>
              <a:tr h="241627">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latin typeface="Calibri Light"/>
                        </a:rPr>
                        <a:t> </a:t>
                      </a:r>
                    </a:p>
                  </a:txBody>
                  <a:tcPr marL="7953" marR="7953" marT="795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Calibri Light"/>
                        </a:rPr>
                        <a:t> </a:t>
                      </a:r>
                    </a:p>
                  </a:txBody>
                  <a:tcPr marL="7953" marR="7953" marT="795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5654">
                <a:tc>
                  <a:txBody>
                    <a:bodyPr/>
                    <a:lstStyle/>
                    <a:p>
                      <a:pPr algn="ctr" fontAlgn="ctr"/>
                      <a:r>
                        <a:rPr lang="en-US" sz="1000" b="1" i="0" u="none" strike="noStrike" dirty="0">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rowSpan="3" gridSpan="3">
                  <a:txBody>
                    <a:bodyPr/>
                    <a:lstStyle/>
                    <a:p>
                      <a:pPr algn="ctr" fontAlgn="ctr"/>
                      <a:r>
                        <a:rPr lang="en-US" sz="1000" b="1" i="0" u="none" strike="noStrike" dirty="0">
                          <a:solidFill>
                            <a:schemeClr val="tx1"/>
                          </a:solidFill>
                          <a:latin typeface="Calibri Light"/>
                        </a:rPr>
                        <a:t>Planning required for Q2 Target considering 50% Growth (Capacity: 246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20"/>
                  </a:ext>
                </a:extLst>
              </a:tr>
              <a:tr h="300126">
                <a:tc>
                  <a:txBody>
                    <a:bodyPr/>
                    <a:lstStyle/>
                    <a:p>
                      <a:pPr algn="ctr" fontAlgn="ctr"/>
                      <a:r>
                        <a:rPr lang="en-US" sz="1100" b="1" i="0" u="none" strike="noStrike" dirty="0">
                          <a:solidFill>
                            <a:srgbClr val="008576"/>
                          </a:solidFill>
                          <a:latin typeface="Calibri Light"/>
                        </a:rPr>
                        <a:t>Q2 Target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1" i="0" u="none" strike="noStrike" dirty="0">
                          <a:solidFill>
                            <a:srgbClr val="008576"/>
                          </a:solidFill>
                          <a:latin typeface="Calibri Light"/>
                        </a:rPr>
                        <a:t>    10,463 </a:t>
                      </a:r>
                    </a:p>
                    <a:p>
                      <a:pPr algn="ctr" fontAlgn="ctr"/>
                      <a:r>
                        <a:rPr lang="en-US" sz="1100" b="1" i="0" u="none" strike="noStrike" dirty="0">
                          <a:solidFill>
                            <a:srgbClr val="008576"/>
                          </a:solidFill>
                          <a:latin typeface="Calibri Light"/>
                        </a:rPr>
                        <a:t>(110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1" i="0" u="none" strike="noStrike" dirty="0">
                          <a:solidFill>
                            <a:srgbClr val="008576"/>
                          </a:solidFill>
                          <a:latin typeface="Calibri Light"/>
                        </a:rPr>
                        <a:t>   12,285 </a:t>
                      </a:r>
                    </a:p>
                    <a:p>
                      <a:pPr algn="ctr" fontAlgn="ctr"/>
                      <a:r>
                        <a:rPr lang="en-US" sz="1100" b="1" i="0" u="none" strike="noStrike" dirty="0">
                          <a:solidFill>
                            <a:srgbClr val="008576"/>
                          </a:solidFill>
                          <a:latin typeface="Calibri Light"/>
                        </a:rPr>
                        <a:t>(130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1" i="0" u="none" strike="noStrike" dirty="0">
                          <a:solidFill>
                            <a:srgbClr val="008576"/>
                          </a:solidFill>
                          <a:latin typeface="Calibri Light"/>
                        </a:rPr>
                        <a:t>   22,748 </a:t>
                      </a:r>
                    </a:p>
                    <a:p>
                      <a:pPr algn="ctr" fontAlgn="ctr"/>
                      <a:r>
                        <a:rPr lang="en-US" sz="1100" b="1" i="0" u="none" strike="noStrike" dirty="0">
                          <a:solidFill>
                            <a:srgbClr val="008576"/>
                          </a:solidFill>
                          <a:latin typeface="Calibri Light"/>
                        </a:rPr>
                        <a:t>(240 MT)</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21"/>
                  </a:ext>
                </a:extLst>
              </a:tr>
              <a:tr h="175654">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dirty="0">
                          <a:solidFill>
                            <a:srgbClr val="000000"/>
                          </a:solidFill>
                          <a:latin typeface="Calibri Light"/>
                        </a:rPr>
                        <a:t> </a:t>
                      </a:r>
                    </a:p>
                  </a:txBody>
                  <a:tcPr marL="7953" marR="7953" marT="7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2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37606164"/>
              </p:ext>
            </p:extLst>
          </p:nvPr>
        </p:nvGraphicFramePr>
        <p:xfrm>
          <a:off x="6085113" y="568777"/>
          <a:ext cx="3004457" cy="1260023"/>
        </p:xfrm>
        <a:graphic>
          <a:graphicData uri="http://schemas.openxmlformats.org/drawingml/2006/table">
            <a:tbl>
              <a:tblPr/>
              <a:tblGrid>
                <a:gridCol w="600336">
                  <a:extLst>
                    <a:ext uri="{9D8B030D-6E8A-4147-A177-3AD203B41FA5}">
                      <a16:colId xmlns:a16="http://schemas.microsoft.com/office/drawing/2014/main" val="20000"/>
                    </a:ext>
                  </a:extLst>
                </a:gridCol>
                <a:gridCol w="692053">
                  <a:extLst>
                    <a:ext uri="{9D8B030D-6E8A-4147-A177-3AD203B41FA5}">
                      <a16:colId xmlns:a16="http://schemas.microsoft.com/office/drawing/2014/main" val="20001"/>
                    </a:ext>
                  </a:extLst>
                </a:gridCol>
                <a:gridCol w="844916">
                  <a:extLst>
                    <a:ext uri="{9D8B030D-6E8A-4147-A177-3AD203B41FA5}">
                      <a16:colId xmlns:a16="http://schemas.microsoft.com/office/drawing/2014/main" val="20002"/>
                    </a:ext>
                  </a:extLst>
                </a:gridCol>
                <a:gridCol w="867152">
                  <a:extLst>
                    <a:ext uri="{9D8B030D-6E8A-4147-A177-3AD203B41FA5}">
                      <a16:colId xmlns:a16="http://schemas.microsoft.com/office/drawing/2014/main" val="20003"/>
                    </a:ext>
                  </a:extLst>
                </a:gridCol>
              </a:tblGrid>
              <a:tr h="563695">
                <a:tc>
                  <a:txBody>
                    <a:bodyPr/>
                    <a:lstStyle/>
                    <a:p>
                      <a:pPr algn="ctr" fontAlgn="ctr"/>
                      <a:r>
                        <a:rPr lang="en-US" sz="1200" b="1" i="0" u="none" strike="noStrike" dirty="0">
                          <a:solidFill>
                            <a:srgbClr val="FFFFFF"/>
                          </a:solidFill>
                          <a:latin typeface="Calibri Light"/>
                        </a:rPr>
                        <a:t>FY 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Sales(MT)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Capacity(MT)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Utilization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48164">
                <a:tc>
                  <a:txBody>
                    <a:bodyPr/>
                    <a:lstStyle/>
                    <a:p>
                      <a:pPr algn="ctr" fontAlgn="ctr"/>
                      <a:r>
                        <a:rPr lang="en-US" sz="1200" b="1" i="0" u="none" strike="noStrike">
                          <a:solidFill>
                            <a:srgbClr val="000000"/>
                          </a:solidFill>
                          <a:latin typeface="Calibri Light"/>
                        </a:rPr>
                        <a:t>Trident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43,161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164">
                <a:tc>
                  <a:txBody>
                    <a:bodyPr/>
                    <a:lstStyle/>
                    <a:p>
                      <a:pPr algn="ctr" fontAlgn="ctr"/>
                      <a:r>
                        <a:rPr lang="en-US" sz="1200" b="1" i="0" u="none" strike="noStrike">
                          <a:solidFill>
                            <a:srgbClr val="000000"/>
                          </a:solidFill>
                          <a:latin typeface="Calibri Light"/>
                        </a:rPr>
                        <a:t>Welspun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64,000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 80,000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Oval 8"/>
          <p:cNvSpPr/>
          <p:nvPr/>
        </p:nvSpPr>
        <p:spPr>
          <a:xfrm>
            <a:off x="8305800" y="1099457"/>
            <a:ext cx="685800" cy="76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8379521-EB9D-4792-BDBC-E743F2EB60D2}"/>
              </a:ext>
            </a:extLst>
          </p:cNvPr>
          <p:cNvSpPr txBox="1"/>
          <p:nvPr/>
        </p:nvSpPr>
        <p:spPr>
          <a:xfrm>
            <a:off x="6114555" y="2528515"/>
            <a:ext cx="2944204" cy="646331"/>
          </a:xfrm>
          <a:prstGeom prst="rect">
            <a:avLst/>
          </a:prstGeom>
          <a:noFill/>
        </p:spPr>
        <p:txBody>
          <a:bodyPr wrap="none" rtlCol="0">
            <a:spAutoFit/>
          </a:bodyPr>
          <a:lstStyle/>
          <a:p>
            <a:r>
              <a:rPr lang="en-US" dirty="0"/>
              <a:t>Q1: Current Production : 140 </a:t>
            </a:r>
          </a:p>
          <a:p>
            <a:r>
              <a:rPr lang="en-US" dirty="0"/>
              <a:t>MT agt. 165 MT/Day</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8790" y="0"/>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Dyes &amp; Chemical - Saving Scope of Rs 5 Crores +</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47107"/>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750F1E13-FDEA-487A-8F0E-D6D31EA69D49}"/>
              </a:ext>
            </a:extLst>
          </p:cNvPr>
          <p:cNvPicPr>
            <a:picLocks noChangeAspect="1"/>
          </p:cNvPicPr>
          <p:nvPr/>
        </p:nvPicPr>
        <p:blipFill>
          <a:blip r:embed="rId3"/>
          <a:stretch>
            <a:fillRect/>
          </a:stretch>
        </p:blipFill>
        <p:spPr>
          <a:xfrm>
            <a:off x="18790" y="571504"/>
            <a:ext cx="9022335" cy="3454765"/>
          </a:xfrm>
          <a:prstGeom prst="rect">
            <a:avLst/>
          </a:prstGeom>
        </p:spPr>
      </p:pic>
    </p:spTree>
    <p:extLst>
      <p:ext uri="{BB962C8B-B14F-4D97-AF65-F5344CB8AC3E}">
        <p14:creationId xmlns:p14="http://schemas.microsoft.com/office/powerpoint/2010/main" val="186454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392842" y="875549"/>
            <a:ext cx="8373614" cy="1270000"/>
            <a:chOff x="392842" y="2039428"/>
            <a:chExt cx="8373614" cy="1098000"/>
          </a:xfrm>
        </p:grpSpPr>
        <p:pic>
          <p:nvPicPr>
            <p:cNvPr id="28" name="Picture 27">
              <a:extLst>
                <a:ext uri="{FF2B5EF4-FFF2-40B4-BE49-F238E27FC236}">
                  <a16:creationId xmlns:a16="http://schemas.microsoft.com/office/drawing/2014/main" id="{525B43C7-7575-4BEA-82AC-2F38125C0824}"/>
                </a:ext>
              </a:extLst>
            </p:cNvPr>
            <p:cNvPicPr>
              <a:picLocks/>
            </p:cNvPicPr>
            <p:nvPr/>
          </p:nvPicPr>
          <p:blipFill>
            <a:blip r:embed="rId3" cstate="print"/>
            <a:stretch>
              <a:fillRect/>
            </a:stretch>
          </p:blipFill>
          <p:spPr>
            <a:xfrm>
              <a:off x="392842" y="2039428"/>
              <a:ext cx="1852339" cy="1098000"/>
            </a:xfrm>
            <a:prstGeom prst="rect">
              <a:avLst/>
            </a:prstGeom>
          </p:spPr>
        </p:pic>
        <p:pic>
          <p:nvPicPr>
            <p:cNvPr id="29" name="Picture 28">
              <a:extLst>
                <a:ext uri="{FF2B5EF4-FFF2-40B4-BE49-F238E27FC236}">
                  <a16:creationId xmlns:a16="http://schemas.microsoft.com/office/drawing/2014/main" id="{4A8AA611-2E0C-4A50-8505-D094697BD42D}"/>
                </a:ext>
              </a:extLst>
            </p:cNvPr>
            <p:cNvPicPr>
              <a:picLocks/>
            </p:cNvPicPr>
            <p:nvPr/>
          </p:nvPicPr>
          <p:blipFill>
            <a:blip r:embed="rId4" cstate="print"/>
            <a:stretch>
              <a:fillRect/>
            </a:stretch>
          </p:blipFill>
          <p:spPr>
            <a:xfrm>
              <a:off x="2228121" y="2039428"/>
              <a:ext cx="1795168" cy="1098000"/>
            </a:xfrm>
            <a:prstGeom prst="rect">
              <a:avLst/>
            </a:prstGeom>
          </p:spPr>
        </p:pic>
        <p:pic>
          <p:nvPicPr>
            <p:cNvPr id="30" name="Picture 29">
              <a:extLst>
                <a:ext uri="{FF2B5EF4-FFF2-40B4-BE49-F238E27FC236}">
                  <a16:creationId xmlns:a16="http://schemas.microsoft.com/office/drawing/2014/main" id="{9FB9732F-A69C-4546-A916-5602BA919C38}"/>
                </a:ext>
              </a:extLst>
            </p:cNvPr>
            <p:cNvPicPr>
              <a:picLocks/>
            </p:cNvPicPr>
            <p:nvPr/>
          </p:nvPicPr>
          <p:blipFill>
            <a:blip r:embed="rId5" cstate="print"/>
            <a:stretch>
              <a:fillRect/>
            </a:stretch>
          </p:blipFill>
          <p:spPr>
            <a:xfrm>
              <a:off x="4012343" y="2039428"/>
              <a:ext cx="1996499" cy="1098000"/>
            </a:xfrm>
            <a:prstGeom prst="rect">
              <a:avLst/>
            </a:prstGeom>
          </p:spPr>
        </p:pic>
        <p:pic>
          <p:nvPicPr>
            <p:cNvPr id="31" name="Picture 2"/>
            <p:cNvPicPr>
              <a:picLocks noChangeArrowheads="1"/>
            </p:cNvPicPr>
            <p:nvPr/>
          </p:nvPicPr>
          <p:blipFill>
            <a:blip r:embed="rId6" cstate="print"/>
            <a:srcRect l="11598" t="28414" r="21651" b="24717"/>
            <a:stretch>
              <a:fillRect/>
            </a:stretch>
          </p:blipFill>
          <p:spPr bwMode="auto">
            <a:xfrm>
              <a:off x="6084456" y="2039428"/>
              <a:ext cx="2682000" cy="1098000"/>
            </a:xfrm>
            <a:prstGeom prst="rect">
              <a:avLst/>
            </a:prstGeom>
            <a:noFill/>
            <a:ln w="9525">
              <a:noFill/>
              <a:miter lim="800000"/>
              <a:headEnd/>
              <a:tailEnd/>
            </a:ln>
            <a:effectLst/>
          </p:spPr>
        </p:pic>
      </p:grpSp>
      <p:cxnSp>
        <p:nvCxnSpPr>
          <p:cNvPr id="38" name="Straight Connector 37"/>
          <p:cNvCxnSpPr/>
          <p:nvPr/>
        </p:nvCxnSpPr>
        <p:spPr>
          <a:xfrm rot="16200000" flipH="1">
            <a:off x="5055241" y="2054719"/>
            <a:ext cx="1980000"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18" name="Title 7"/>
          <p:cNvSpPr txBox="1">
            <a:spLocks/>
          </p:cNvSpPr>
          <p:nvPr/>
        </p:nvSpPr>
        <p:spPr>
          <a:xfrm>
            <a:off x="398980" y="2449289"/>
            <a:ext cx="8346042" cy="1469570"/>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0"/>
              </a:spcBef>
              <a:defRPr/>
            </a:pPr>
            <a:r>
              <a:rPr lang="en-IN" sz="4000" b="1" dirty="0">
                <a:solidFill>
                  <a:schemeClr val="tx2"/>
                </a:solidFill>
                <a:latin typeface="Calibri" pitchFamily="34" charset="0"/>
              </a:rPr>
              <a:t>Avoidable Cost ( FY 2018-19)</a:t>
            </a:r>
            <a:endParaRPr lang="en-IN" sz="3200" dirty="0">
              <a:solidFill>
                <a:schemeClr val="tx2"/>
              </a:solidFill>
              <a:latin typeface="Calibri" pitchFamily="34" charset="0"/>
            </a:endParaRPr>
          </a:p>
        </p:txBody>
      </p:sp>
      <p:sp>
        <p:nvSpPr>
          <p:cNvPr id="20" name="Title 7"/>
          <p:cNvSpPr txBox="1">
            <a:spLocks/>
          </p:cNvSpPr>
          <p:nvPr/>
        </p:nvSpPr>
        <p:spPr>
          <a:xfrm>
            <a:off x="279400" y="27939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2" name="Straight Connector 21"/>
          <p:cNvCxnSpPr/>
          <p:nvPr/>
        </p:nvCxnSpPr>
        <p:spPr>
          <a:xfrm flipV="1">
            <a:off x="2514600" y="635335"/>
            <a:ext cx="6234600" cy="1479"/>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pic>
        <p:nvPicPr>
          <p:cNvPr id="23" name="Picture 1"/>
          <p:cNvPicPr>
            <a:picLocks noChangeAspect="1" noChangeArrowheads="1"/>
          </p:cNvPicPr>
          <p:nvPr/>
        </p:nvPicPr>
        <p:blipFill>
          <a:blip r:embed="rId7" cstate="print"/>
          <a:srcRect/>
          <a:stretch>
            <a:fillRect/>
          </a:stretch>
        </p:blipFill>
        <p:spPr bwMode="auto">
          <a:xfrm>
            <a:off x="97974" y="217920"/>
            <a:ext cx="2362200" cy="591614"/>
          </a:xfrm>
          <a:prstGeom prst="rect">
            <a:avLst/>
          </a:prstGeom>
          <a:noFill/>
          <a:ln w="9525">
            <a:noFill/>
            <a:miter lim="800000"/>
            <a:headEnd/>
            <a:tailEnd/>
          </a:ln>
          <a:effectLst/>
        </p:spPr>
      </p:pic>
      <p:sp>
        <p:nvSpPr>
          <p:cNvPr id="14" name="Rectangle 13"/>
          <p:cNvSpPr/>
          <p:nvPr/>
        </p:nvSpPr>
        <p:spPr>
          <a:xfrm>
            <a:off x="413657" y="4142427"/>
            <a:ext cx="8360229" cy="5057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Air Freight, Payment Defaults, Rebate &amp; Discounts, Fast Movement Charges, Non RFT Losses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256673" y="90775"/>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Opportunity/Losses</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36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1198257300"/>
              </p:ext>
            </p:extLst>
          </p:nvPr>
        </p:nvGraphicFramePr>
        <p:xfrm>
          <a:off x="968829" y="664031"/>
          <a:ext cx="7217228" cy="4535593"/>
        </p:xfrm>
        <a:graphic>
          <a:graphicData uri="http://schemas.openxmlformats.org/drawingml/2006/table">
            <a:tbl>
              <a:tblPr/>
              <a:tblGrid>
                <a:gridCol w="5749825">
                  <a:extLst>
                    <a:ext uri="{9D8B030D-6E8A-4147-A177-3AD203B41FA5}">
                      <a16:colId xmlns:a16="http://schemas.microsoft.com/office/drawing/2014/main" val="20000"/>
                    </a:ext>
                  </a:extLst>
                </a:gridCol>
                <a:gridCol w="1467403">
                  <a:extLst>
                    <a:ext uri="{9D8B030D-6E8A-4147-A177-3AD203B41FA5}">
                      <a16:colId xmlns:a16="http://schemas.microsoft.com/office/drawing/2014/main" val="20001"/>
                    </a:ext>
                  </a:extLst>
                </a:gridCol>
              </a:tblGrid>
              <a:tr h="322818">
                <a:tc>
                  <a:txBody>
                    <a:bodyPr/>
                    <a:lstStyle/>
                    <a:p>
                      <a:pPr algn="l" fontAlgn="b"/>
                      <a:endParaRPr lang="en-US" sz="1600" b="0" i="0" u="none" strike="noStrike" dirty="0">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0" i="1" u="none" strike="noStrike">
                          <a:solidFill>
                            <a:srgbClr val="000000"/>
                          </a:solidFill>
                          <a:latin typeface="Calibri"/>
                        </a:rPr>
                        <a:t>In Crores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8959">
                <a:tc>
                  <a:txBody>
                    <a:bodyPr/>
                    <a:lstStyle/>
                    <a:p>
                      <a:pPr algn="ctr" fontAlgn="ctr"/>
                      <a:r>
                        <a:rPr lang="en-US" sz="1800" b="1" i="0" u="none" strike="noStrike" dirty="0">
                          <a:solidFill>
                            <a:srgbClr val="FFFFFF"/>
                          </a:solidFill>
                          <a:latin typeface="Calibri Light"/>
                        </a:rPr>
                        <a:t>Losses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800" b="1" i="0" u="none" strike="noStrike">
                          <a:solidFill>
                            <a:srgbClr val="FFFFFF"/>
                          </a:solidFill>
                          <a:latin typeface="Calibri Light"/>
                        </a:rPr>
                        <a:t>FY 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322818">
                <a:tc>
                  <a:txBody>
                    <a:bodyPr/>
                    <a:lstStyle/>
                    <a:p>
                      <a:pPr algn="ctr" fontAlgn="ctr"/>
                      <a:r>
                        <a:rPr lang="en-US" sz="1400" b="0" i="0" u="none" strike="noStrike" dirty="0">
                          <a:solidFill>
                            <a:srgbClr val="000000"/>
                          </a:solidFill>
                          <a:latin typeface="Calibri Light"/>
                        </a:rPr>
                        <a:t>Towel Capacity Unsold @ 100/Kg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2818">
                <a:tc>
                  <a:txBody>
                    <a:bodyPr/>
                    <a:lstStyle/>
                    <a:p>
                      <a:pPr marL="0" algn="ctr" defTabSz="914400" rtl="0" eaLnBrk="1" fontAlgn="ctr" latinLnBrk="0" hangingPunct="1"/>
                      <a:r>
                        <a:rPr lang="en-US" sz="1400" b="0" i="0" u="none" strike="noStrike" kern="1200" dirty="0">
                          <a:solidFill>
                            <a:srgbClr val="000000"/>
                          </a:solidFill>
                          <a:latin typeface="Calibri Light"/>
                          <a:ea typeface="+mn-ea"/>
                          <a:cs typeface="+mn-cs"/>
                        </a:rPr>
                        <a:t>Sheeting Capacity Unsold @ 20% EBDITA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i="0" u="none" strike="noStrike" kern="1200" dirty="0">
                          <a:solidFill>
                            <a:srgbClr val="000000"/>
                          </a:solidFill>
                          <a:latin typeface="Calibri Light"/>
                          <a:ea typeface="+mn-ea"/>
                          <a:cs typeface="+mn-cs"/>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842019"/>
                  </a:ext>
                </a:extLst>
              </a:tr>
              <a:tr h="322818">
                <a:tc>
                  <a:txBody>
                    <a:bodyPr/>
                    <a:lstStyle/>
                    <a:p>
                      <a:pPr algn="ctr" fontAlgn="ctr"/>
                      <a:r>
                        <a:rPr lang="en-US" sz="1400" b="0" i="0" u="none" strike="noStrike" dirty="0">
                          <a:solidFill>
                            <a:srgbClr val="000000"/>
                          </a:solidFill>
                          <a:latin typeface="Calibri Light"/>
                        </a:rPr>
                        <a:t>Towel High Conversion Cost - Dhaula v/s </a:t>
                      </a:r>
                      <a:r>
                        <a:rPr lang="en-US" sz="1400" b="0" i="0" u="none" strike="noStrike" dirty="0" err="1">
                          <a:solidFill>
                            <a:srgbClr val="000000"/>
                          </a:solidFill>
                          <a:latin typeface="Calibri Light"/>
                        </a:rPr>
                        <a:t>Budhni</a:t>
                      </a:r>
                      <a:endParaRPr lang="en-US" sz="1400" b="0"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1673627"/>
                  </a:ext>
                </a:extLst>
              </a:tr>
              <a:tr h="322818">
                <a:tc>
                  <a:txBody>
                    <a:bodyPr/>
                    <a:lstStyle/>
                    <a:p>
                      <a:pPr algn="ctr" fontAlgn="ctr"/>
                      <a:r>
                        <a:rPr lang="en-US" sz="1400" b="0" i="0" u="none" strike="noStrike" dirty="0">
                          <a:solidFill>
                            <a:srgbClr val="000000"/>
                          </a:solidFill>
                          <a:latin typeface="Calibri Light"/>
                        </a:rPr>
                        <a:t>Home Textile COPQ (Non RFT)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8675750"/>
                  </a:ext>
                </a:extLst>
              </a:tr>
              <a:tr h="322818">
                <a:tc>
                  <a:txBody>
                    <a:bodyPr/>
                    <a:lstStyle/>
                    <a:p>
                      <a:pPr algn="ctr" fontAlgn="ctr"/>
                      <a:r>
                        <a:rPr lang="en-US" sz="1400" b="0" i="0" u="none" strike="noStrike" dirty="0">
                          <a:solidFill>
                            <a:srgbClr val="000000"/>
                          </a:solidFill>
                          <a:latin typeface="Calibri Light"/>
                        </a:rPr>
                        <a:t>Home Textiles : Claims, DSR, Penalty, Defaults, FBC etc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604808"/>
                  </a:ext>
                </a:extLst>
              </a:tr>
              <a:tr h="322818">
                <a:tc>
                  <a:txBody>
                    <a:bodyPr/>
                    <a:lstStyle/>
                    <a:p>
                      <a:pPr algn="ctr" fontAlgn="ctr"/>
                      <a:r>
                        <a:rPr lang="en-US" sz="1400" b="0" i="0" u="none" strike="noStrike" dirty="0">
                          <a:solidFill>
                            <a:srgbClr val="000000"/>
                          </a:solidFill>
                          <a:latin typeface="Calibri Light"/>
                        </a:rPr>
                        <a:t>Home Textiles: Air Freight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2347721"/>
                  </a:ext>
                </a:extLst>
              </a:tr>
              <a:tr h="322818">
                <a:tc>
                  <a:txBody>
                    <a:bodyPr/>
                    <a:lstStyle/>
                    <a:p>
                      <a:pPr algn="ctr" fontAlgn="ctr"/>
                      <a:r>
                        <a:rPr lang="en-US" sz="1400" b="0" i="0" u="none" strike="noStrike" dirty="0">
                          <a:solidFill>
                            <a:srgbClr val="000000"/>
                          </a:solidFill>
                          <a:latin typeface="Calibri Light"/>
                        </a:rPr>
                        <a:t>Towel: Black Hole Orders - EBIDTA loss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3418048"/>
                  </a:ext>
                </a:extLst>
              </a:tr>
              <a:tr h="322818">
                <a:tc>
                  <a:txBody>
                    <a:bodyPr/>
                    <a:lstStyle/>
                    <a:p>
                      <a:pPr algn="ctr" fontAlgn="ctr"/>
                      <a:r>
                        <a:rPr lang="en-US" sz="1400" b="0" i="0" u="none" strike="noStrike" dirty="0">
                          <a:solidFill>
                            <a:srgbClr val="000000"/>
                          </a:solidFill>
                          <a:latin typeface="Calibri Light"/>
                        </a:rPr>
                        <a:t>Home Textiles: WIP &gt; 30 Days Carrying 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421286"/>
                  </a:ext>
                </a:extLst>
              </a:tr>
              <a:tr h="322818">
                <a:tc>
                  <a:txBody>
                    <a:bodyPr/>
                    <a:lstStyle/>
                    <a:p>
                      <a:pPr algn="ctr" fontAlgn="ctr"/>
                      <a:r>
                        <a:rPr lang="en-US" sz="1400" b="0" i="0" u="none" strike="noStrike" dirty="0">
                          <a:solidFill>
                            <a:srgbClr val="000000"/>
                          </a:solidFill>
                          <a:latin typeface="Calibri Light"/>
                        </a:rPr>
                        <a:t>Home Textiles: Finished Goods &gt; 15 Days Carrying 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540564"/>
                  </a:ext>
                </a:extLst>
              </a:tr>
              <a:tr h="322818">
                <a:tc>
                  <a:txBody>
                    <a:bodyPr/>
                    <a:lstStyle/>
                    <a:p>
                      <a:pPr algn="ctr" fontAlgn="ctr"/>
                      <a:r>
                        <a:rPr lang="en-US" sz="1400" b="0" i="0" u="none" strike="noStrike" kern="1200" dirty="0">
                          <a:solidFill>
                            <a:srgbClr val="000000"/>
                          </a:solidFill>
                          <a:latin typeface="Calibri Light"/>
                          <a:ea typeface="+mn-ea"/>
                          <a:cs typeface="+mn-cs"/>
                        </a:rPr>
                        <a:t>Home Textiles: Debtors &gt; Payment terms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i="0" u="none" strike="noStrike" kern="1200" dirty="0">
                          <a:solidFill>
                            <a:srgbClr val="000000"/>
                          </a:solidFill>
                          <a:latin typeface="Calibri Light"/>
                          <a:ea typeface="+mn-ea"/>
                          <a:cs typeface="+mn-cs"/>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3932127"/>
                  </a:ext>
                </a:extLst>
              </a:tr>
              <a:tr h="322818">
                <a:tc>
                  <a:txBody>
                    <a:bodyPr/>
                    <a:lstStyle/>
                    <a:p>
                      <a:pPr algn="ctr" fontAlgn="ctr"/>
                      <a:r>
                        <a:rPr lang="en-US" sz="1400" b="0" i="0" u="none" strike="noStrike" dirty="0">
                          <a:solidFill>
                            <a:srgbClr val="000000"/>
                          </a:solidFill>
                          <a:latin typeface="Calibri Light"/>
                        </a:rPr>
                        <a:t>A Grade to Downgrade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Light"/>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681863"/>
                  </a:ext>
                </a:extLst>
              </a:tr>
              <a:tr h="322818">
                <a:tc>
                  <a:txBody>
                    <a:bodyPr/>
                    <a:lstStyle/>
                    <a:p>
                      <a:pPr algn="ctr" fontAlgn="ctr"/>
                      <a:r>
                        <a:rPr lang="en-US" sz="1400" b="1" i="0" u="none" strike="noStrike" dirty="0">
                          <a:solidFill>
                            <a:srgbClr val="000000"/>
                          </a:solidFill>
                          <a:latin typeface="Calibri Light"/>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highlight>
                            <a:srgbClr val="FF0000"/>
                          </a:highlight>
                          <a:latin typeface="Calibri Light"/>
                        </a:rPr>
                        <a:t>892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06113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rgbClr val="FF0000"/>
                </a:solidFill>
                <a:latin typeface="+mj-lt"/>
                <a:ea typeface="+mj-ea"/>
                <a:cs typeface="+mj-cs"/>
              </a:rPr>
              <a:t>Air Freight (FY 19)</a:t>
            </a:r>
            <a:endParaRPr kumimoji="0" lang="en-IN" sz="2800" b="1" i="0" u="none" strike="noStrike" kern="1200" cap="none" spc="0" normalizeH="0" baseline="0" noProof="0" dirty="0">
              <a:ln>
                <a:noFill/>
              </a:ln>
              <a:solidFill>
                <a:srgbClr val="FF0000"/>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19459" name="Picture 3"/>
          <p:cNvPicPr>
            <a:picLocks noChangeAspect="1" noChangeArrowheads="1"/>
          </p:cNvPicPr>
          <p:nvPr/>
        </p:nvPicPr>
        <p:blipFill>
          <a:blip r:embed="rId3"/>
          <a:srcRect/>
          <a:stretch>
            <a:fillRect/>
          </a:stretch>
        </p:blipFill>
        <p:spPr bwMode="auto">
          <a:xfrm>
            <a:off x="77378" y="461963"/>
            <a:ext cx="8989244" cy="479107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rgbClr val="FF0000"/>
                </a:solidFill>
                <a:latin typeface="+mj-lt"/>
                <a:ea typeface="+mj-ea"/>
                <a:cs typeface="+mj-cs"/>
              </a:rPr>
              <a:t>Quality Claims, Late Delivery Charges,  DSR Claims, Payment Defaults</a:t>
            </a:r>
            <a:endParaRPr kumimoji="0" lang="en-IN" sz="2000" b="1" i="0" u="none" strike="noStrike" kern="1200" cap="none" spc="0" normalizeH="0" baseline="0" noProof="0" dirty="0">
              <a:ln>
                <a:noFill/>
              </a:ln>
              <a:solidFill>
                <a:srgbClr val="FF0000"/>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2086263493"/>
              </p:ext>
            </p:extLst>
          </p:nvPr>
        </p:nvGraphicFramePr>
        <p:xfrm>
          <a:off x="565532" y="299472"/>
          <a:ext cx="7690962" cy="4729732"/>
        </p:xfrm>
        <a:graphic>
          <a:graphicData uri="http://schemas.openxmlformats.org/drawingml/2006/table">
            <a:tbl>
              <a:tblPr/>
              <a:tblGrid>
                <a:gridCol w="3372707">
                  <a:extLst>
                    <a:ext uri="{9D8B030D-6E8A-4147-A177-3AD203B41FA5}">
                      <a16:colId xmlns:a16="http://schemas.microsoft.com/office/drawing/2014/main" val="20000"/>
                    </a:ext>
                  </a:extLst>
                </a:gridCol>
                <a:gridCol w="1637959">
                  <a:extLst>
                    <a:ext uri="{9D8B030D-6E8A-4147-A177-3AD203B41FA5}">
                      <a16:colId xmlns:a16="http://schemas.microsoft.com/office/drawing/2014/main" val="20001"/>
                    </a:ext>
                  </a:extLst>
                </a:gridCol>
                <a:gridCol w="1340148">
                  <a:extLst>
                    <a:ext uri="{9D8B030D-6E8A-4147-A177-3AD203B41FA5}">
                      <a16:colId xmlns:a16="http://schemas.microsoft.com/office/drawing/2014/main" val="20002"/>
                    </a:ext>
                  </a:extLst>
                </a:gridCol>
                <a:gridCol w="1340148">
                  <a:extLst>
                    <a:ext uri="{9D8B030D-6E8A-4147-A177-3AD203B41FA5}">
                      <a16:colId xmlns:a16="http://schemas.microsoft.com/office/drawing/2014/main" val="20003"/>
                    </a:ext>
                  </a:extLst>
                </a:gridCol>
              </a:tblGrid>
              <a:tr h="426102">
                <a:tc>
                  <a:txBody>
                    <a:bodyPr/>
                    <a:lstStyle/>
                    <a:p>
                      <a:pPr algn="ctr" fontAlgn="b"/>
                      <a:endParaRPr lang="en-US" sz="1600" b="0" i="0" u="none" strike="noStrike">
                        <a:solidFill>
                          <a:srgbClr val="000000"/>
                        </a:solidFill>
                        <a:latin typeface="Calibri Ligh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a:solidFill>
                          <a:srgbClr val="000000"/>
                        </a:solidFill>
                        <a:latin typeface="Calibri Ligh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a:solidFill>
                          <a:srgbClr val="000000"/>
                        </a:solidFill>
                        <a:latin typeface="Calibri Ligh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solidFill>
                            <a:srgbClr val="000000"/>
                          </a:solidFill>
                          <a:latin typeface="Calibri Light"/>
                        </a:rPr>
                        <a:t>In Lacs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7407">
                <a:tc>
                  <a:txBody>
                    <a:bodyPr/>
                    <a:lstStyle/>
                    <a:p>
                      <a:pPr algn="ctr" fontAlgn="ctr"/>
                      <a:r>
                        <a:rPr lang="en-US" sz="1800" b="1" i="0" u="none" strike="noStrike">
                          <a:solidFill>
                            <a:srgbClr val="FFFFFF"/>
                          </a:solidFill>
                          <a:latin typeface="Calibri Light"/>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864"/>
                    </a:solidFill>
                  </a:tcPr>
                </a:tc>
                <a:tc>
                  <a:txBody>
                    <a:bodyPr/>
                    <a:lstStyle/>
                    <a:p>
                      <a:pPr algn="ctr" fontAlgn="ctr"/>
                      <a:r>
                        <a:rPr lang="en-US" sz="1800" b="1" i="0" u="none" strike="noStrike" dirty="0">
                          <a:solidFill>
                            <a:srgbClr val="FFFFFF"/>
                          </a:solidFill>
                          <a:latin typeface="Calibri Light"/>
                        </a:rPr>
                        <a:t>Sheeting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864"/>
                    </a:solidFill>
                  </a:tcPr>
                </a:tc>
                <a:tc>
                  <a:txBody>
                    <a:bodyPr/>
                    <a:lstStyle/>
                    <a:p>
                      <a:pPr algn="ctr" fontAlgn="ctr"/>
                      <a:r>
                        <a:rPr lang="en-US" sz="1800" b="1" i="0" u="none" strike="noStrike">
                          <a:solidFill>
                            <a:srgbClr val="FFFFFF"/>
                          </a:solidFill>
                          <a:latin typeface="Calibri Light"/>
                        </a:rPr>
                        <a:t>Towel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864"/>
                    </a:solidFill>
                  </a:tcPr>
                </a:tc>
                <a:tc>
                  <a:txBody>
                    <a:bodyPr/>
                    <a:lstStyle/>
                    <a:p>
                      <a:pPr algn="ctr" fontAlgn="ctr"/>
                      <a:r>
                        <a:rPr lang="en-US" sz="1800" b="1" i="0" u="none" strike="noStrike">
                          <a:solidFill>
                            <a:srgbClr val="FFFFFF"/>
                          </a:solidFill>
                          <a:latin typeface="Calibri Light"/>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864"/>
                    </a:solidFill>
                  </a:tcPr>
                </a:tc>
                <a:extLst>
                  <a:ext uri="{0D108BD9-81ED-4DB2-BD59-A6C34878D82A}">
                    <a16:rowId xmlns:a16="http://schemas.microsoft.com/office/drawing/2014/main" val="10001"/>
                  </a:ext>
                </a:extLst>
              </a:tr>
              <a:tr h="426102">
                <a:tc>
                  <a:txBody>
                    <a:bodyPr/>
                    <a:lstStyle/>
                    <a:p>
                      <a:pPr algn="ctr" fontAlgn="b"/>
                      <a:r>
                        <a:rPr lang="en-US" sz="1600" b="0" i="0" u="none" strike="noStrike" dirty="0">
                          <a:solidFill>
                            <a:srgbClr val="000000"/>
                          </a:solidFill>
                          <a:latin typeface="Calibri Light"/>
                        </a:rPr>
                        <a:t>DSR Claim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Calibri Light"/>
                        </a:rPr>
                        <a:t>             727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Calibri Light"/>
                        </a:rPr>
                        <a:t>         108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Calibri Light"/>
                        </a:rPr>
                        <a:t>         835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26102">
                <a:tc>
                  <a:txBody>
                    <a:bodyPr/>
                    <a:lstStyle/>
                    <a:p>
                      <a:pPr algn="ctr" fontAlgn="b"/>
                      <a:r>
                        <a:rPr lang="en-US" sz="1600" b="0" i="0" u="none" strike="noStrike">
                          <a:solidFill>
                            <a:srgbClr val="000000"/>
                          </a:solidFill>
                          <a:latin typeface="Calibri Light"/>
                        </a:rPr>
                        <a:t>Payment Defaults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426102">
                <a:tc>
                  <a:txBody>
                    <a:bodyPr/>
                    <a:lstStyle/>
                    <a:p>
                      <a:pPr algn="ctr" fontAlgn="b"/>
                      <a:r>
                        <a:rPr lang="en-US" sz="1600" b="0" i="0" u="none" strike="noStrike">
                          <a:solidFill>
                            <a:srgbClr val="000000"/>
                          </a:solidFill>
                          <a:latin typeface="Calibri Light"/>
                        </a:rPr>
                        <a:t>FBC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205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26102">
                <a:tc>
                  <a:txBody>
                    <a:bodyPr/>
                    <a:lstStyle/>
                    <a:p>
                      <a:pPr algn="ctr" fontAlgn="b"/>
                      <a:r>
                        <a:rPr lang="en-US" sz="1600" b="0" i="0" u="none" strike="noStrike">
                          <a:solidFill>
                            <a:srgbClr val="000000"/>
                          </a:solidFill>
                          <a:latin typeface="Calibri Light"/>
                        </a:rPr>
                        <a:t>Quality Claim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190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191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26102">
                <a:tc>
                  <a:txBody>
                    <a:bodyPr/>
                    <a:lstStyle/>
                    <a:p>
                      <a:pPr algn="ctr" fontAlgn="b"/>
                      <a:r>
                        <a:rPr lang="en-US" sz="1600" b="0" i="0" u="none" strike="noStrike" dirty="0">
                          <a:solidFill>
                            <a:srgbClr val="000000"/>
                          </a:solidFill>
                          <a:latin typeface="Calibri Light"/>
                        </a:rPr>
                        <a:t>Late Delivery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108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133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26102">
                <a:tc>
                  <a:txBody>
                    <a:bodyPr/>
                    <a:lstStyle/>
                    <a:p>
                      <a:pPr algn="ctr" fontAlgn="b"/>
                      <a:r>
                        <a:rPr lang="en-US" sz="1600" b="0" i="0" u="none" strike="noStrike">
                          <a:solidFill>
                            <a:srgbClr val="000000"/>
                          </a:solidFill>
                          <a:latin typeface="Calibri Light"/>
                        </a:rPr>
                        <a:t>Interest Write 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426102">
                <a:tc>
                  <a:txBody>
                    <a:bodyPr/>
                    <a:lstStyle/>
                    <a:p>
                      <a:pPr algn="ctr" fontAlgn="b"/>
                      <a:r>
                        <a:rPr lang="en-US" sz="1600" b="0" i="0" u="none" strike="noStrike">
                          <a:solidFill>
                            <a:srgbClr val="000000"/>
                          </a:solidFill>
                          <a:latin typeface="Calibri Light"/>
                        </a:rPr>
                        <a:t>Chargeback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latin typeface="Calibri Light"/>
                        </a:rPr>
                        <a:t>            26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426102">
                <a:tc>
                  <a:txBody>
                    <a:bodyPr/>
                    <a:lstStyle/>
                    <a:p>
                      <a:pPr algn="ctr" fontAlgn="b"/>
                      <a:r>
                        <a:rPr lang="en-US" sz="1600" b="0" i="0" u="none" strike="noStrike">
                          <a:solidFill>
                            <a:srgbClr val="000000"/>
                          </a:solidFill>
                          <a:latin typeface="Calibri Light"/>
                        </a:rPr>
                        <a:t>Others Claim &amp; Charges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Calibri Light"/>
                        </a:rPr>
                        <a:t>                   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Calibri Light"/>
                        </a:rPr>
                        <a:t>         207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Calibri Light"/>
                        </a:rPr>
                        <a:t>         208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47407">
                <a:tc>
                  <a:txBody>
                    <a:bodyPr/>
                    <a:lstStyle/>
                    <a:p>
                      <a:pPr algn="ctr" fontAlgn="b"/>
                      <a:r>
                        <a:rPr lang="en-US" sz="1600" b="1" i="0" u="none" strike="noStrike" dirty="0">
                          <a:solidFill>
                            <a:srgbClr val="000000"/>
                          </a:solidFill>
                          <a:latin typeface="Calibri Light"/>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Light"/>
                        </a:rPr>
                        <a:t>        813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Light"/>
                        </a:rPr>
                        <a:t>  1,094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Light"/>
                        </a:rPr>
                        <a:t>  </a:t>
                      </a:r>
                      <a:r>
                        <a:rPr lang="en-US" sz="1600" b="1" i="0" u="none" strike="noStrike" dirty="0">
                          <a:solidFill>
                            <a:srgbClr val="000000"/>
                          </a:solidFill>
                          <a:highlight>
                            <a:srgbClr val="FF0000"/>
                          </a:highlight>
                          <a:latin typeface="Calibri Light"/>
                        </a:rPr>
                        <a:t>1,904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Towel A Grade % Trends</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2050" name="Picture 2"/>
          <p:cNvPicPr>
            <a:picLocks noChangeAspect="1" noChangeArrowheads="1"/>
          </p:cNvPicPr>
          <p:nvPr/>
        </p:nvPicPr>
        <p:blipFill>
          <a:blip r:embed="rId3"/>
          <a:srcRect/>
          <a:stretch>
            <a:fillRect/>
          </a:stretch>
        </p:blipFill>
        <p:spPr bwMode="auto">
          <a:xfrm>
            <a:off x="119742" y="484415"/>
            <a:ext cx="4648201" cy="2788921"/>
          </a:xfrm>
          <a:prstGeom prst="rect">
            <a:avLst/>
          </a:prstGeom>
          <a:noFill/>
          <a:ln w="9525">
            <a:noFill/>
            <a:miter lim="800000"/>
            <a:headEnd/>
            <a:tailEnd/>
          </a:ln>
          <a:effectLst/>
        </p:spPr>
      </p:pic>
      <p:graphicFrame>
        <p:nvGraphicFramePr>
          <p:cNvPr id="7" name="Table 6"/>
          <p:cNvGraphicFramePr>
            <a:graphicFrameLocks noGrp="1"/>
          </p:cNvGraphicFramePr>
          <p:nvPr>
            <p:extLst>
              <p:ext uri="{D42A27DB-BD31-4B8C-83A1-F6EECF244321}">
                <p14:modId xmlns:p14="http://schemas.microsoft.com/office/powerpoint/2010/main" val="1026792992"/>
              </p:ext>
            </p:extLst>
          </p:nvPr>
        </p:nvGraphicFramePr>
        <p:xfrm>
          <a:off x="4985656" y="685800"/>
          <a:ext cx="3870779" cy="3779382"/>
        </p:xfrm>
        <a:graphic>
          <a:graphicData uri="http://schemas.openxmlformats.org/drawingml/2006/table">
            <a:tbl>
              <a:tblPr/>
              <a:tblGrid>
                <a:gridCol w="1158659">
                  <a:extLst>
                    <a:ext uri="{9D8B030D-6E8A-4147-A177-3AD203B41FA5}">
                      <a16:colId xmlns:a16="http://schemas.microsoft.com/office/drawing/2014/main" val="20000"/>
                    </a:ext>
                  </a:extLst>
                </a:gridCol>
                <a:gridCol w="678030">
                  <a:extLst>
                    <a:ext uri="{9D8B030D-6E8A-4147-A177-3AD203B41FA5}">
                      <a16:colId xmlns:a16="http://schemas.microsoft.com/office/drawing/2014/main" val="20001"/>
                    </a:ext>
                  </a:extLst>
                </a:gridCol>
                <a:gridCol w="678030">
                  <a:extLst>
                    <a:ext uri="{9D8B030D-6E8A-4147-A177-3AD203B41FA5}">
                      <a16:colId xmlns:a16="http://schemas.microsoft.com/office/drawing/2014/main" val="20002"/>
                    </a:ext>
                  </a:extLst>
                </a:gridCol>
                <a:gridCol w="678030">
                  <a:extLst>
                    <a:ext uri="{9D8B030D-6E8A-4147-A177-3AD203B41FA5}">
                      <a16:colId xmlns:a16="http://schemas.microsoft.com/office/drawing/2014/main" val="20003"/>
                    </a:ext>
                  </a:extLst>
                </a:gridCol>
                <a:gridCol w="678030">
                  <a:extLst>
                    <a:ext uri="{9D8B030D-6E8A-4147-A177-3AD203B41FA5}">
                      <a16:colId xmlns:a16="http://schemas.microsoft.com/office/drawing/2014/main" val="20004"/>
                    </a:ext>
                  </a:extLst>
                </a:gridCol>
              </a:tblGrid>
              <a:tr h="183021">
                <a:tc>
                  <a:txBody>
                    <a:bodyPr/>
                    <a:lstStyle/>
                    <a:p>
                      <a:pPr algn="ctr" rtl="0" fontAlgn="ctr"/>
                      <a:r>
                        <a:rPr lang="en-US" sz="1100" b="1" i="0" u="sng" strike="noStrike" dirty="0">
                          <a:solidFill>
                            <a:srgbClr val="000000"/>
                          </a:solidFill>
                          <a:latin typeface="Book Antiqua"/>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dirty="0">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201323">
                <a:tc>
                  <a:txBody>
                    <a:bodyPr/>
                    <a:lstStyle/>
                    <a:p>
                      <a:pPr algn="ctr" fontAlgn="b"/>
                      <a:r>
                        <a:rPr lang="en-US" sz="1100" b="1" i="0" u="none" strike="noStrike">
                          <a:solidFill>
                            <a:srgbClr val="000000"/>
                          </a:solidFill>
                          <a:latin typeface="Book Antiqua"/>
                        </a:rPr>
                        <a:t>Std Deviation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highlight>
                            <a:srgbClr val="FF0000"/>
                          </a:highlight>
                          <a:latin typeface="Book Antiqua"/>
                        </a:rPr>
                        <a:t>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0.90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0.09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3021">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28776">
                <a:tc gridSpan="5">
                  <a:txBody>
                    <a:bodyPr/>
                    <a:lstStyle/>
                    <a:p>
                      <a:pPr algn="ctr" fontAlgn="b"/>
                      <a:r>
                        <a:rPr lang="en-US" sz="1400" b="1" i="0" u="none" strike="noStrike">
                          <a:solidFill>
                            <a:srgbClr val="FFFFFF"/>
                          </a:solidFill>
                          <a:latin typeface="Calibri"/>
                        </a:rPr>
                        <a:t>A Grade %-2018-19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0033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83021">
                <a:tc>
                  <a:txBody>
                    <a:bodyPr/>
                    <a:lstStyle/>
                    <a:p>
                      <a:pPr algn="ctr" rtl="0" fontAlgn="ctr"/>
                      <a:r>
                        <a:rPr lang="en-US" sz="1000" b="1" i="0" u="none" strike="noStrike">
                          <a:solidFill>
                            <a:srgbClr val="000000"/>
                          </a:solidFill>
                          <a:latin typeface="Book Antiqua"/>
                        </a:rPr>
                        <a:t>Month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4"/>
                  </a:ext>
                </a:extLst>
              </a:tr>
              <a:tr h="201323">
                <a:tc>
                  <a:txBody>
                    <a:bodyPr/>
                    <a:lstStyle/>
                    <a:p>
                      <a:pPr algn="ctr" rtl="0" fontAlgn="ctr"/>
                      <a:r>
                        <a:rPr lang="en-US" sz="1100" b="0" i="0" u="none" strike="noStrike">
                          <a:solidFill>
                            <a:srgbClr val="000000"/>
                          </a:solidFill>
                          <a:latin typeface="Book Antiqua"/>
                        </a:rPr>
                        <a:t>Apr-18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01323">
                <a:tc>
                  <a:txBody>
                    <a:bodyPr/>
                    <a:lstStyle/>
                    <a:p>
                      <a:pPr algn="ctr" rtl="0" fontAlgn="ctr"/>
                      <a:r>
                        <a:rPr lang="en-US" sz="1100" b="0" i="0" u="none" strike="noStrike">
                          <a:solidFill>
                            <a:srgbClr val="000000"/>
                          </a:solidFill>
                          <a:latin typeface="Book Antiqua"/>
                        </a:rPr>
                        <a:t>May-18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95.45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01323">
                <a:tc>
                  <a:txBody>
                    <a:bodyPr/>
                    <a:lstStyle/>
                    <a:p>
                      <a:pPr algn="ctr" rtl="0" fontAlgn="ctr"/>
                      <a:r>
                        <a:rPr lang="en-US" sz="1100" b="0" i="0" u="none" strike="noStrike">
                          <a:solidFill>
                            <a:srgbClr val="000000"/>
                          </a:solidFill>
                          <a:latin typeface="Book Antiqua"/>
                        </a:rPr>
                        <a:t>Jun-18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01323">
                <a:tc>
                  <a:txBody>
                    <a:bodyPr/>
                    <a:lstStyle/>
                    <a:p>
                      <a:pPr algn="ctr" rtl="0" fontAlgn="ctr"/>
                      <a:r>
                        <a:rPr lang="en-US" sz="1100" b="0" i="0" u="none" strike="noStrike">
                          <a:solidFill>
                            <a:srgbClr val="000000"/>
                          </a:solidFill>
                          <a:latin typeface="Book Antiqua"/>
                        </a:rPr>
                        <a:t>Jul-18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97.15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94.47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95.40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01323">
                <a:tc>
                  <a:txBody>
                    <a:bodyPr/>
                    <a:lstStyle/>
                    <a:p>
                      <a:pPr algn="ctr" rtl="0" fontAlgn="ctr"/>
                      <a:r>
                        <a:rPr lang="en-US" sz="1100" b="0" i="0" u="none" strike="noStrike">
                          <a:solidFill>
                            <a:srgbClr val="000000"/>
                          </a:solidFill>
                          <a:latin typeface="Book Antiqua"/>
                        </a:rPr>
                        <a:t>Aug-18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95.89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01323">
                <a:tc>
                  <a:txBody>
                    <a:bodyPr/>
                    <a:lstStyle/>
                    <a:p>
                      <a:pPr algn="ctr" rtl="0" fontAlgn="ctr"/>
                      <a:r>
                        <a:rPr lang="en-US" sz="1100" b="0" i="0" u="none" strike="noStrike">
                          <a:solidFill>
                            <a:srgbClr val="000000"/>
                          </a:solidFill>
                          <a:latin typeface="Book Antiqua"/>
                        </a:rPr>
                        <a:t>Sep-18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97.45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01323">
                <a:tc>
                  <a:txBody>
                    <a:bodyPr/>
                    <a:lstStyle/>
                    <a:p>
                      <a:pPr algn="ctr" rtl="0" fontAlgn="ctr"/>
                      <a:r>
                        <a:rPr lang="en-US" sz="1100" b="0" i="0" u="none" strike="noStrike">
                          <a:solidFill>
                            <a:srgbClr val="000000"/>
                          </a:solidFill>
                          <a:latin typeface="Book Antiqua"/>
                        </a:rPr>
                        <a:t>Oct-18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97.06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01323">
                <a:tc>
                  <a:txBody>
                    <a:bodyPr/>
                    <a:lstStyle/>
                    <a:p>
                      <a:pPr algn="ctr" rtl="0" fontAlgn="ctr"/>
                      <a:r>
                        <a:rPr lang="en-US" sz="1100" b="0" i="0" u="none" strike="noStrike">
                          <a:solidFill>
                            <a:srgbClr val="000000"/>
                          </a:solidFill>
                          <a:latin typeface="Book Antiqua"/>
                        </a:rPr>
                        <a:t>Nov-18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01323">
                <a:tc>
                  <a:txBody>
                    <a:bodyPr/>
                    <a:lstStyle/>
                    <a:p>
                      <a:pPr algn="ctr" rtl="0" fontAlgn="ctr"/>
                      <a:r>
                        <a:rPr lang="en-US" sz="1100" b="0" i="0" u="none" strike="noStrike">
                          <a:solidFill>
                            <a:srgbClr val="000000"/>
                          </a:solidFill>
                          <a:latin typeface="Book Antiqua"/>
                        </a:rPr>
                        <a:t>Dec-18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01323">
                <a:tc>
                  <a:txBody>
                    <a:bodyPr/>
                    <a:lstStyle/>
                    <a:p>
                      <a:pPr algn="ctr" rtl="0" fontAlgn="ctr"/>
                      <a:r>
                        <a:rPr lang="en-US" sz="1100" b="0" i="0" u="none" strike="noStrike">
                          <a:solidFill>
                            <a:srgbClr val="000000"/>
                          </a:solidFill>
                          <a:latin typeface="Book Antiqua"/>
                        </a:rPr>
                        <a:t>Jan-19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94.88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01323">
                <a:tc>
                  <a:txBody>
                    <a:bodyPr/>
                    <a:lstStyle/>
                    <a:p>
                      <a:pPr algn="ctr" rtl="0" fontAlgn="ctr"/>
                      <a:r>
                        <a:rPr lang="en-US" sz="1100" b="0" i="0" u="none" strike="noStrike">
                          <a:solidFill>
                            <a:srgbClr val="000000"/>
                          </a:solidFill>
                          <a:latin typeface="Book Antiqua"/>
                        </a:rPr>
                        <a:t>Feb-19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01323">
                <a:tc>
                  <a:txBody>
                    <a:bodyPr/>
                    <a:lstStyle/>
                    <a:p>
                      <a:pPr algn="ctr" rtl="0" fontAlgn="ctr"/>
                      <a:r>
                        <a:rPr lang="en-US" sz="1100" b="0" i="0" u="none" strike="noStrike">
                          <a:solidFill>
                            <a:srgbClr val="000000"/>
                          </a:solidFill>
                          <a:latin typeface="Book Antiqua"/>
                        </a:rPr>
                        <a:t>Mar-19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83021">
                <a:tc>
                  <a:txBody>
                    <a:bodyPr/>
                    <a:lstStyle/>
                    <a:p>
                      <a:pPr algn="ctr" rtl="0" fontAlgn="ctr"/>
                      <a:r>
                        <a:rPr lang="en-US" sz="1100" b="1" i="0" u="none" strike="noStrike">
                          <a:solidFill>
                            <a:srgbClr val="000000"/>
                          </a:solidFill>
                          <a:latin typeface="Book Antiqua"/>
                        </a:rPr>
                        <a:t>FY-18-19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96.84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17"/>
                  </a:ext>
                </a:extLst>
              </a:tr>
              <a:tr h="201323">
                <a:tc>
                  <a:txBody>
                    <a:bodyPr/>
                    <a:lstStyle/>
                    <a:p>
                      <a:pPr algn="ctr" rtl="0" fontAlgn="ctr"/>
                      <a:r>
                        <a:rPr lang="en-US" sz="1100" b="0" i="0" u="none" strike="noStrike">
                          <a:solidFill>
                            <a:srgbClr val="000000"/>
                          </a:solidFill>
                          <a:latin typeface="Book Antiqua"/>
                        </a:rPr>
                        <a:t>Apr-19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95.22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99.06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bl>
          </a:graphicData>
        </a:graphic>
      </p:graphicFrame>
      <p:graphicFrame>
        <p:nvGraphicFramePr>
          <p:cNvPr id="8" name="Table 7"/>
          <p:cNvGraphicFramePr>
            <a:graphicFrameLocks noGrp="1"/>
          </p:cNvGraphicFramePr>
          <p:nvPr/>
        </p:nvGraphicFramePr>
        <p:xfrm>
          <a:off x="233135" y="3853543"/>
          <a:ext cx="4279899" cy="838200"/>
        </p:xfrm>
        <a:graphic>
          <a:graphicData uri="http://schemas.openxmlformats.org/drawingml/2006/table">
            <a:tbl>
              <a:tblPr/>
              <a:tblGrid>
                <a:gridCol w="1281123">
                  <a:extLst>
                    <a:ext uri="{9D8B030D-6E8A-4147-A177-3AD203B41FA5}">
                      <a16:colId xmlns:a16="http://schemas.microsoft.com/office/drawing/2014/main" val="20000"/>
                    </a:ext>
                  </a:extLst>
                </a:gridCol>
                <a:gridCol w="749694">
                  <a:extLst>
                    <a:ext uri="{9D8B030D-6E8A-4147-A177-3AD203B41FA5}">
                      <a16:colId xmlns:a16="http://schemas.microsoft.com/office/drawing/2014/main" val="20001"/>
                    </a:ext>
                  </a:extLst>
                </a:gridCol>
                <a:gridCol w="749694">
                  <a:extLst>
                    <a:ext uri="{9D8B030D-6E8A-4147-A177-3AD203B41FA5}">
                      <a16:colId xmlns:a16="http://schemas.microsoft.com/office/drawing/2014/main" val="20002"/>
                    </a:ext>
                  </a:extLst>
                </a:gridCol>
                <a:gridCol w="749694">
                  <a:extLst>
                    <a:ext uri="{9D8B030D-6E8A-4147-A177-3AD203B41FA5}">
                      <a16:colId xmlns:a16="http://schemas.microsoft.com/office/drawing/2014/main" val="20003"/>
                    </a:ext>
                  </a:extLst>
                </a:gridCol>
                <a:gridCol w="749694">
                  <a:extLst>
                    <a:ext uri="{9D8B030D-6E8A-4147-A177-3AD203B41FA5}">
                      <a16:colId xmlns:a16="http://schemas.microsoft.com/office/drawing/2014/main" val="20004"/>
                    </a:ext>
                  </a:extLst>
                </a:gridCol>
              </a:tblGrid>
              <a:tr h="209550">
                <a:tc>
                  <a:txBody>
                    <a:bodyPr/>
                    <a:lstStyle/>
                    <a:p>
                      <a:pPr algn="ctr" rtl="0" fontAlgn="ctr"/>
                      <a:r>
                        <a:rPr lang="en-US" sz="1000" b="1" i="0" u="none" strike="noStrike">
                          <a:solidFill>
                            <a:srgbClr val="000000"/>
                          </a:solidFill>
                          <a:latin typeface="Book Antiqua"/>
                        </a:rPr>
                        <a:t>Month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0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209550">
                <a:tc>
                  <a:txBody>
                    <a:bodyPr/>
                    <a:lstStyle/>
                    <a:p>
                      <a:pPr algn="ctr" rtl="0" fontAlgn="ctr"/>
                      <a:r>
                        <a:rPr lang="en-US" sz="1100" b="1" i="0" u="none" strike="noStrike">
                          <a:solidFill>
                            <a:srgbClr val="000000"/>
                          </a:solidFill>
                          <a:latin typeface="Book Antiqua"/>
                        </a:rPr>
                        <a:t>FY-16-17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dirty="0">
                          <a:solidFill>
                            <a:srgbClr val="000000"/>
                          </a:solidFill>
                          <a:latin typeface="Book Antiqua"/>
                        </a:rPr>
                        <a:t>96.00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97.00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96.70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98.96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9550">
                <a:tc>
                  <a:txBody>
                    <a:bodyPr/>
                    <a:lstStyle/>
                    <a:p>
                      <a:pPr algn="ctr" rtl="0" fontAlgn="ctr"/>
                      <a:r>
                        <a:rPr lang="en-US" sz="1100" b="1" i="0" u="none" strike="noStrike">
                          <a:solidFill>
                            <a:srgbClr val="000000"/>
                          </a:solidFill>
                          <a:latin typeface="Book Antiqua"/>
                        </a:rPr>
                        <a:t>FY-17-18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96.97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98.93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9550">
                <a:tc>
                  <a:txBody>
                    <a:bodyPr/>
                    <a:lstStyle/>
                    <a:p>
                      <a:pPr algn="ctr" rtl="0" fontAlgn="ctr"/>
                      <a:r>
                        <a:rPr lang="en-US" sz="1100" b="1" i="0" u="none" strike="noStrike">
                          <a:solidFill>
                            <a:srgbClr val="000000"/>
                          </a:solidFill>
                          <a:latin typeface="Book Antiqua"/>
                        </a:rPr>
                        <a:t>FY-18-19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dirty="0">
                          <a:solidFill>
                            <a:srgbClr val="000000"/>
                          </a:solidFill>
                          <a:latin typeface="Book Antiqua"/>
                        </a:rPr>
                        <a:t>96.06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96.84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Plant OTIF Trend ( Based upon number of orders)</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4099" name="Picture 3"/>
          <p:cNvPicPr>
            <a:picLocks noChangeAspect="1" noChangeArrowheads="1"/>
          </p:cNvPicPr>
          <p:nvPr/>
        </p:nvPicPr>
        <p:blipFill>
          <a:blip r:embed="rId3"/>
          <a:srcRect/>
          <a:stretch>
            <a:fillRect/>
          </a:stretch>
        </p:blipFill>
        <p:spPr bwMode="auto">
          <a:xfrm>
            <a:off x="0" y="404132"/>
            <a:ext cx="4426347" cy="273095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4481978" y="1630136"/>
            <a:ext cx="4629364" cy="3573235"/>
          </a:xfrm>
          <a:prstGeom prst="rect">
            <a:avLst/>
          </a:prstGeom>
          <a:noFill/>
          <a:ln w="9525">
            <a:noFill/>
            <a:miter lim="800000"/>
            <a:headEnd/>
            <a:tailEnd/>
          </a:ln>
          <a:effectLst/>
        </p:spPr>
      </p:pic>
      <p:sp>
        <p:nvSpPr>
          <p:cNvPr id="8" name="Title 7"/>
          <p:cNvSpPr txBox="1">
            <a:spLocks/>
          </p:cNvSpPr>
          <p:nvPr/>
        </p:nvSpPr>
        <p:spPr>
          <a:xfrm>
            <a:off x="228599" y="3646713"/>
            <a:ext cx="3875315" cy="119743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rgbClr val="FF0000"/>
                </a:solidFill>
                <a:latin typeface="+mj-lt"/>
                <a:ea typeface="+mj-ea"/>
                <a:cs typeface="+mj-cs"/>
              </a:rPr>
              <a:t>Based upon Quantity – Not Done</a:t>
            </a:r>
            <a:endParaRPr kumimoji="0" lang="en-IN" sz="2000" b="1" i="0" u="none" strike="noStrike" kern="1200" cap="none" spc="0" normalizeH="0" baseline="0" noProof="0" dirty="0">
              <a:ln>
                <a:noFill/>
              </a:ln>
              <a:solidFill>
                <a:srgbClr val="FF0000"/>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Towel RFT % Trends</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1029" name="Picture 5"/>
          <p:cNvPicPr>
            <a:picLocks noChangeAspect="1" noChangeArrowheads="1"/>
          </p:cNvPicPr>
          <p:nvPr/>
        </p:nvPicPr>
        <p:blipFill>
          <a:blip r:embed="rId3"/>
          <a:srcRect/>
          <a:stretch>
            <a:fillRect/>
          </a:stretch>
        </p:blipFill>
        <p:spPr bwMode="auto">
          <a:xfrm>
            <a:off x="10886" y="473530"/>
            <a:ext cx="4811486" cy="2886892"/>
          </a:xfrm>
          <a:prstGeom prst="rect">
            <a:avLst/>
          </a:prstGeom>
          <a:noFill/>
          <a:ln w="9525">
            <a:noFill/>
            <a:miter lim="800000"/>
            <a:headEnd/>
            <a:tailEnd/>
          </a:ln>
          <a:effectLst/>
        </p:spPr>
      </p:pic>
      <p:graphicFrame>
        <p:nvGraphicFramePr>
          <p:cNvPr id="7" name="Table 6"/>
          <p:cNvGraphicFramePr>
            <a:graphicFrameLocks noGrp="1"/>
          </p:cNvGraphicFramePr>
          <p:nvPr>
            <p:extLst>
              <p:ext uri="{D42A27DB-BD31-4B8C-83A1-F6EECF244321}">
                <p14:modId xmlns:p14="http://schemas.microsoft.com/office/powerpoint/2010/main" val="1620109806"/>
              </p:ext>
            </p:extLst>
          </p:nvPr>
        </p:nvGraphicFramePr>
        <p:xfrm>
          <a:off x="5040085" y="555155"/>
          <a:ext cx="3940631" cy="3964447"/>
        </p:xfrm>
        <a:graphic>
          <a:graphicData uri="http://schemas.openxmlformats.org/drawingml/2006/table">
            <a:tbl>
              <a:tblPr/>
              <a:tblGrid>
                <a:gridCol w="1101939">
                  <a:extLst>
                    <a:ext uri="{9D8B030D-6E8A-4147-A177-3AD203B41FA5}">
                      <a16:colId xmlns:a16="http://schemas.microsoft.com/office/drawing/2014/main" val="20000"/>
                    </a:ext>
                  </a:extLst>
                </a:gridCol>
                <a:gridCol w="709673">
                  <a:extLst>
                    <a:ext uri="{9D8B030D-6E8A-4147-A177-3AD203B41FA5}">
                      <a16:colId xmlns:a16="http://schemas.microsoft.com/office/drawing/2014/main" val="20001"/>
                    </a:ext>
                  </a:extLst>
                </a:gridCol>
                <a:gridCol w="709673">
                  <a:extLst>
                    <a:ext uri="{9D8B030D-6E8A-4147-A177-3AD203B41FA5}">
                      <a16:colId xmlns:a16="http://schemas.microsoft.com/office/drawing/2014/main" val="20002"/>
                    </a:ext>
                  </a:extLst>
                </a:gridCol>
                <a:gridCol w="709673">
                  <a:extLst>
                    <a:ext uri="{9D8B030D-6E8A-4147-A177-3AD203B41FA5}">
                      <a16:colId xmlns:a16="http://schemas.microsoft.com/office/drawing/2014/main" val="20003"/>
                    </a:ext>
                  </a:extLst>
                </a:gridCol>
                <a:gridCol w="709673">
                  <a:extLst>
                    <a:ext uri="{9D8B030D-6E8A-4147-A177-3AD203B41FA5}">
                      <a16:colId xmlns:a16="http://schemas.microsoft.com/office/drawing/2014/main" val="20004"/>
                    </a:ext>
                  </a:extLst>
                </a:gridCol>
              </a:tblGrid>
              <a:tr h="184820">
                <a:tc>
                  <a:txBody>
                    <a:bodyPr/>
                    <a:lstStyle/>
                    <a:p>
                      <a:pPr algn="ctr" rtl="0" fontAlgn="ctr"/>
                      <a:r>
                        <a:rPr lang="en-US" sz="1100" b="1" i="0" u="sng" strike="noStrike" dirty="0">
                          <a:solidFill>
                            <a:srgbClr val="000000"/>
                          </a:solidFill>
                          <a:latin typeface="Book Antiqua"/>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dirty="0">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351229">
                <a:tc>
                  <a:txBody>
                    <a:bodyPr/>
                    <a:lstStyle/>
                    <a:p>
                      <a:pPr algn="ctr" fontAlgn="b"/>
                      <a:r>
                        <a:rPr lang="en-US" sz="1100" b="1" i="0" u="none" strike="noStrike">
                          <a:solidFill>
                            <a:srgbClr val="000000"/>
                          </a:solidFill>
                          <a:latin typeface="Book Antiqua"/>
                        </a:rPr>
                        <a:t>Std Deviation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latin typeface="Book Antiqua"/>
                        </a:rPr>
                        <a:t>0.82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highlight>
                            <a:srgbClr val="FF0000"/>
                          </a:highlight>
                          <a:latin typeface="Book Antiqua"/>
                        </a:rPr>
                        <a:t>1.91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highlight>
                            <a:srgbClr val="FF0000"/>
                          </a:highlight>
                          <a:latin typeface="Book Antiqua"/>
                        </a:rPr>
                        <a:t>1.71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4820">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31025">
                <a:tc gridSpan="5">
                  <a:txBody>
                    <a:bodyPr/>
                    <a:lstStyle/>
                    <a:p>
                      <a:pPr algn="ctr" fontAlgn="b"/>
                      <a:r>
                        <a:rPr lang="en-US" sz="1400" b="1" i="0" u="none" strike="noStrike">
                          <a:solidFill>
                            <a:srgbClr val="FFFFFF"/>
                          </a:solidFill>
                          <a:latin typeface="Calibri"/>
                        </a:rPr>
                        <a:t>Final RFT-2018-19 %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0033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84820">
                <a:tc>
                  <a:txBody>
                    <a:bodyPr/>
                    <a:lstStyle/>
                    <a:p>
                      <a:pPr algn="ctr" rtl="0" fontAlgn="ctr"/>
                      <a:r>
                        <a:rPr lang="en-US" sz="1100" b="1" i="0" u="none" strike="noStrike">
                          <a:solidFill>
                            <a:srgbClr val="000000"/>
                          </a:solidFill>
                          <a:latin typeface="Book Antiqua"/>
                        </a:rPr>
                        <a:t>Month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4"/>
                  </a:ext>
                </a:extLst>
              </a:tr>
              <a:tr h="203301">
                <a:tc>
                  <a:txBody>
                    <a:bodyPr/>
                    <a:lstStyle/>
                    <a:p>
                      <a:pPr algn="ctr" rtl="0" fontAlgn="ctr"/>
                      <a:r>
                        <a:rPr lang="en-US" sz="1100" b="0" i="0" u="none" strike="noStrike">
                          <a:solidFill>
                            <a:srgbClr val="000000"/>
                          </a:solidFill>
                          <a:latin typeface="Book Antiqua"/>
                        </a:rPr>
                        <a:t>Apr-18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93.53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84.79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03301">
                <a:tc>
                  <a:txBody>
                    <a:bodyPr/>
                    <a:lstStyle/>
                    <a:p>
                      <a:pPr algn="ctr" rtl="0" fontAlgn="ctr"/>
                      <a:r>
                        <a:rPr lang="en-US" sz="1100" b="0" i="0" u="none" strike="noStrike">
                          <a:solidFill>
                            <a:srgbClr val="000000"/>
                          </a:solidFill>
                          <a:latin typeface="Book Antiqua"/>
                        </a:rPr>
                        <a:t>May-18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85.42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93.23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03301">
                <a:tc>
                  <a:txBody>
                    <a:bodyPr/>
                    <a:lstStyle/>
                    <a:p>
                      <a:pPr algn="ctr" rtl="0" fontAlgn="ctr"/>
                      <a:r>
                        <a:rPr lang="en-US" sz="1100" b="0" i="0" u="none" strike="noStrike">
                          <a:solidFill>
                            <a:srgbClr val="000000"/>
                          </a:solidFill>
                          <a:latin typeface="Book Antiqua"/>
                        </a:rPr>
                        <a:t>Jun-18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93.05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92.23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03301">
                <a:tc>
                  <a:txBody>
                    <a:bodyPr/>
                    <a:lstStyle/>
                    <a:p>
                      <a:pPr algn="ctr" rtl="0" fontAlgn="ctr"/>
                      <a:r>
                        <a:rPr lang="en-US" sz="1100" b="0" i="0" u="none" strike="noStrike">
                          <a:solidFill>
                            <a:srgbClr val="000000"/>
                          </a:solidFill>
                          <a:latin typeface="Book Antiqua"/>
                        </a:rPr>
                        <a:t>Jul-18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03301">
                <a:tc>
                  <a:txBody>
                    <a:bodyPr/>
                    <a:lstStyle/>
                    <a:p>
                      <a:pPr algn="ctr" rtl="0" fontAlgn="ctr"/>
                      <a:r>
                        <a:rPr lang="en-US" sz="1100" b="0" i="0" u="none" strike="noStrike">
                          <a:solidFill>
                            <a:srgbClr val="000000"/>
                          </a:solidFill>
                          <a:latin typeface="Book Antiqua"/>
                        </a:rPr>
                        <a:t>Aug-18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90.57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03301">
                <a:tc>
                  <a:txBody>
                    <a:bodyPr/>
                    <a:lstStyle/>
                    <a:p>
                      <a:pPr algn="ctr" rtl="0" fontAlgn="ctr"/>
                      <a:r>
                        <a:rPr lang="en-US" sz="1100" b="0" i="0" u="none" strike="noStrike">
                          <a:solidFill>
                            <a:srgbClr val="000000"/>
                          </a:solidFill>
                          <a:latin typeface="Book Antiqua"/>
                        </a:rPr>
                        <a:t>Sep-18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89.79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03301">
                <a:tc>
                  <a:txBody>
                    <a:bodyPr/>
                    <a:lstStyle/>
                    <a:p>
                      <a:pPr algn="ctr" rtl="0" fontAlgn="ctr"/>
                      <a:r>
                        <a:rPr lang="en-US" sz="1100" b="0" i="0" u="none" strike="noStrike">
                          <a:solidFill>
                            <a:srgbClr val="000000"/>
                          </a:solidFill>
                          <a:latin typeface="Book Antiqua"/>
                        </a:rPr>
                        <a:t>Oct-18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92.93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03301">
                <a:tc>
                  <a:txBody>
                    <a:bodyPr/>
                    <a:lstStyle/>
                    <a:p>
                      <a:pPr algn="ctr" rtl="0" fontAlgn="ctr"/>
                      <a:r>
                        <a:rPr lang="en-US" sz="1100" b="0" i="0" u="none" strike="noStrike">
                          <a:solidFill>
                            <a:srgbClr val="000000"/>
                          </a:solidFill>
                          <a:latin typeface="Book Antiqua"/>
                        </a:rPr>
                        <a:t>Nov-18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89.21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92.46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03301">
                <a:tc>
                  <a:txBody>
                    <a:bodyPr/>
                    <a:lstStyle/>
                    <a:p>
                      <a:pPr algn="ctr" rtl="0" fontAlgn="ctr"/>
                      <a:r>
                        <a:rPr lang="en-US" sz="1100" b="0" i="0" u="none" strike="noStrike">
                          <a:solidFill>
                            <a:srgbClr val="000000"/>
                          </a:solidFill>
                          <a:latin typeface="Book Antiqua"/>
                        </a:rPr>
                        <a:t>Dec-18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91.99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03301">
                <a:tc>
                  <a:txBody>
                    <a:bodyPr/>
                    <a:lstStyle/>
                    <a:p>
                      <a:pPr algn="ctr" rtl="0" fontAlgn="ctr"/>
                      <a:r>
                        <a:rPr lang="en-US" sz="1100" b="0" i="0" u="none" strike="noStrike">
                          <a:solidFill>
                            <a:srgbClr val="000000"/>
                          </a:solidFill>
                          <a:latin typeface="Book Antiqua"/>
                        </a:rPr>
                        <a:t>Jan-19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03301">
                <a:tc>
                  <a:txBody>
                    <a:bodyPr/>
                    <a:lstStyle/>
                    <a:p>
                      <a:pPr algn="ctr" rtl="0" fontAlgn="ctr"/>
                      <a:r>
                        <a:rPr lang="en-US" sz="1100" b="0" i="0" u="none" strike="noStrike">
                          <a:solidFill>
                            <a:srgbClr val="000000"/>
                          </a:solidFill>
                          <a:latin typeface="Book Antiqua"/>
                        </a:rPr>
                        <a:t>Feb-19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94.43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03301">
                <a:tc>
                  <a:txBody>
                    <a:bodyPr/>
                    <a:lstStyle/>
                    <a:p>
                      <a:pPr algn="ctr" rtl="0" fontAlgn="ctr"/>
                      <a:r>
                        <a:rPr lang="en-US" sz="1100" b="0" i="0" u="none" strike="noStrike">
                          <a:solidFill>
                            <a:srgbClr val="000000"/>
                          </a:solidFill>
                          <a:latin typeface="Book Antiqua"/>
                        </a:rPr>
                        <a:t>Mar-19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93.10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89.28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84820">
                <a:tc>
                  <a:txBody>
                    <a:bodyPr/>
                    <a:lstStyle/>
                    <a:p>
                      <a:pPr algn="ctr" rtl="0" fontAlgn="ctr"/>
                      <a:r>
                        <a:rPr lang="en-US" sz="1100" b="1" i="0" u="none" strike="noStrike">
                          <a:solidFill>
                            <a:srgbClr val="000000"/>
                          </a:solidFill>
                          <a:latin typeface="Book Antiqua"/>
                        </a:rPr>
                        <a:t>YTD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dirty="0">
                          <a:solidFill>
                            <a:srgbClr val="000000"/>
                          </a:solidFill>
                          <a:latin typeface="Book Antiqua"/>
                        </a:rPr>
                        <a:t>88.48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89.58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none" strike="noStrike">
                          <a:solidFill>
                            <a:srgbClr val="000000"/>
                          </a:solidFill>
                          <a:latin typeface="Book Antiqua"/>
                        </a:rPr>
                        <a:t>92.24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17"/>
                  </a:ext>
                </a:extLst>
              </a:tr>
              <a:tr h="203301">
                <a:tc>
                  <a:txBody>
                    <a:bodyPr/>
                    <a:lstStyle/>
                    <a:p>
                      <a:pPr algn="ctr" rtl="0" fontAlgn="ctr"/>
                      <a:r>
                        <a:rPr lang="en-US" sz="1100" b="0" i="0" u="none" strike="noStrike">
                          <a:solidFill>
                            <a:srgbClr val="000000"/>
                          </a:solidFill>
                          <a:latin typeface="Book Antiqua"/>
                        </a:rPr>
                        <a:t>Apr-19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95.46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90.09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93.72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bl>
          </a:graphicData>
        </a:graphic>
      </p:graphicFrame>
      <p:graphicFrame>
        <p:nvGraphicFramePr>
          <p:cNvPr id="8" name="Table 7"/>
          <p:cNvGraphicFramePr>
            <a:graphicFrameLocks noGrp="1"/>
          </p:cNvGraphicFramePr>
          <p:nvPr/>
        </p:nvGraphicFramePr>
        <p:xfrm>
          <a:off x="410028" y="3766457"/>
          <a:ext cx="4165601" cy="838200"/>
        </p:xfrm>
        <a:graphic>
          <a:graphicData uri="http://schemas.openxmlformats.org/drawingml/2006/table">
            <a:tbl>
              <a:tblPr/>
              <a:tblGrid>
                <a:gridCol w="1164849">
                  <a:extLst>
                    <a:ext uri="{9D8B030D-6E8A-4147-A177-3AD203B41FA5}">
                      <a16:colId xmlns:a16="http://schemas.microsoft.com/office/drawing/2014/main" val="20000"/>
                    </a:ext>
                  </a:extLst>
                </a:gridCol>
                <a:gridCol w="750188">
                  <a:extLst>
                    <a:ext uri="{9D8B030D-6E8A-4147-A177-3AD203B41FA5}">
                      <a16:colId xmlns:a16="http://schemas.microsoft.com/office/drawing/2014/main" val="20001"/>
                    </a:ext>
                  </a:extLst>
                </a:gridCol>
                <a:gridCol w="750188">
                  <a:extLst>
                    <a:ext uri="{9D8B030D-6E8A-4147-A177-3AD203B41FA5}">
                      <a16:colId xmlns:a16="http://schemas.microsoft.com/office/drawing/2014/main" val="20002"/>
                    </a:ext>
                  </a:extLst>
                </a:gridCol>
                <a:gridCol w="750188">
                  <a:extLst>
                    <a:ext uri="{9D8B030D-6E8A-4147-A177-3AD203B41FA5}">
                      <a16:colId xmlns:a16="http://schemas.microsoft.com/office/drawing/2014/main" val="20003"/>
                    </a:ext>
                  </a:extLst>
                </a:gridCol>
                <a:gridCol w="750188">
                  <a:extLst>
                    <a:ext uri="{9D8B030D-6E8A-4147-A177-3AD203B41FA5}">
                      <a16:colId xmlns:a16="http://schemas.microsoft.com/office/drawing/2014/main" val="20004"/>
                    </a:ext>
                  </a:extLst>
                </a:gridCol>
              </a:tblGrid>
              <a:tr h="209550">
                <a:tc>
                  <a:txBody>
                    <a:bodyPr/>
                    <a:lstStyle/>
                    <a:p>
                      <a:pPr algn="ctr" rtl="0" fontAlgn="ctr"/>
                      <a:r>
                        <a:rPr lang="en-US" sz="1100" b="1" i="0" u="none" strike="noStrike">
                          <a:solidFill>
                            <a:srgbClr val="000000"/>
                          </a:solidFill>
                          <a:latin typeface="Book Antiqua"/>
                        </a:rPr>
                        <a:t>Month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THT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1" i="0" u="sng" strike="noStrike">
                          <a:solidFill>
                            <a:srgbClr val="000000"/>
                          </a:solidFill>
                          <a:latin typeface="Book Antiqua"/>
                        </a:rPr>
                        <a:t>TBT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209550">
                <a:tc>
                  <a:txBody>
                    <a:bodyPr/>
                    <a:lstStyle/>
                    <a:p>
                      <a:pPr algn="ctr" rtl="0" fontAlgn="ctr"/>
                      <a:r>
                        <a:rPr lang="en-US" sz="1100" b="1" i="0" u="none" strike="noStrike">
                          <a:solidFill>
                            <a:srgbClr val="000000"/>
                          </a:solidFill>
                          <a:latin typeface="Book Antiqua"/>
                        </a:rPr>
                        <a:t>FY-16-17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91.06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91.85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9550">
                <a:tc>
                  <a:txBody>
                    <a:bodyPr/>
                    <a:lstStyle/>
                    <a:p>
                      <a:pPr algn="ctr" rtl="0" fontAlgn="ctr"/>
                      <a:r>
                        <a:rPr lang="en-US" sz="1100" b="1" i="0" u="none" strike="noStrike">
                          <a:solidFill>
                            <a:srgbClr val="000000"/>
                          </a:solidFill>
                          <a:latin typeface="Book Antiqua"/>
                        </a:rPr>
                        <a:t>FY-17-18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91.94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86.70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87.97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90.15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9550">
                <a:tc>
                  <a:txBody>
                    <a:bodyPr/>
                    <a:lstStyle/>
                    <a:p>
                      <a:pPr algn="ctr" rtl="0" fontAlgn="ctr"/>
                      <a:r>
                        <a:rPr lang="en-US" sz="1100" b="1" i="0" u="none" strike="noStrike">
                          <a:solidFill>
                            <a:srgbClr val="000000"/>
                          </a:solidFill>
                          <a:latin typeface="Book Antiqua"/>
                        </a:rPr>
                        <a:t>FY-18-19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rtl="0" fontAlgn="ctr"/>
                      <a:r>
                        <a:rPr lang="en-US" sz="1100" b="0" i="0" u="none" strike="noStrike">
                          <a:solidFill>
                            <a:srgbClr val="000000"/>
                          </a:solidFill>
                          <a:latin typeface="Book Antiqua"/>
                        </a:rPr>
                        <a:t>92.48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88.48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rgbClr val="000000"/>
                          </a:solidFill>
                          <a:latin typeface="Book Antiqua"/>
                        </a:rPr>
                        <a:t>89.58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100" b="0" i="0" u="none" strike="noStrike" dirty="0">
                          <a:solidFill>
                            <a:srgbClr val="000000"/>
                          </a:solidFill>
                          <a:latin typeface="Book Antiqua"/>
                        </a:rPr>
                        <a:t>92.24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16802"/>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tx2"/>
                </a:solidFill>
                <a:latin typeface="+mj-lt"/>
                <a:ea typeface="+mj-ea"/>
                <a:cs typeface="+mj-cs"/>
              </a:rPr>
              <a:t>COPQ Other Than Air Freight and Claims</a:t>
            </a:r>
            <a:endParaRPr kumimoji="0" lang="en-IN" sz="20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47107"/>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1BB7E329-6D74-4750-9C6C-3D4ACDD73576}"/>
              </a:ext>
            </a:extLst>
          </p:cNvPr>
          <p:cNvPicPr>
            <a:picLocks noChangeAspect="1"/>
          </p:cNvPicPr>
          <p:nvPr/>
        </p:nvPicPr>
        <p:blipFill>
          <a:blip r:embed="rId3"/>
          <a:stretch>
            <a:fillRect/>
          </a:stretch>
        </p:blipFill>
        <p:spPr>
          <a:xfrm>
            <a:off x="104757" y="488600"/>
            <a:ext cx="8861715" cy="436393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392842" y="875549"/>
            <a:ext cx="8373614" cy="1280635"/>
            <a:chOff x="392842" y="2039428"/>
            <a:chExt cx="8373614" cy="1107195"/>
          </a:xfrm>
        </p:grpSpPr>
        <p:pic>
          <p:nvPicPr>
            <p:cNvPr id="28" name="Picture 27">
              <a:extLst>
                <a:ext uri="{FF2B5EF4-FFF2-40B4-BE49-F238E27FC236}">
                  <a16:creationId xmlns:a16="http://schemas.microsoft.com/office/drawing/2014/main" id="{525B43C7-7575-4BEA-82AC-2F38125C0824}"/>
                </a:ext>
              </a:extLst>
            </p:cNvPr>
            <p:cNvPicPr>
              <a:picLocks/>
            </p:cNvPicPr>
            <p:nvPr/>
          </p:nvPicPr>
          <p:blipFill>
            <a:blip r:embed="rId3" cstate="print"/>
            <a:stretch>
              <a:fillRect/>
            </a:stretch>
          </p:blipFill>
          <p:spPr>
            <a:xfrm>
              <a:off x="392842" y="2039428"/>
              <a:ext cx="1852339" cy="1098000"/>
            </a:xfrm>
            <a:prstGeom prst="rect">
              <a:avLst/>
            </a:prstGeom>
          </p:spPr>
        </p:pic>
        <p:pic>
          <p:nvPicPr>
            <p:cNvPr id="29" name="Picture 28">
              <a:extLst>
                <a:ext uri="{FF2B5EF4-FFF2-40B4-BE49-F238E27FC236}">
                  <a16:creationId xmlns:a16="http://schemas.microsoft.com/office/drawing/2014/main" id="{4A8AA611-2E0C-4A50-8505-D094697BD42D}"/>
                </a:ext>
              </a:extLst>
            </p:cNvPr>
            <p:cNvPicPr>
              <a:picLocks/>
            </p:cNvPicPr>
            <p:nvPr/>
          </p:nvPicPr>
          <p:blipFill>
            <a:blip r:embed="rId4" cstate="print"/>
            <a:stretch>
              <a:fillRect/>
            </a:stretch>
          </p:blipFill>
          <p:spPr>
            <a:xfrm>
              <a:off x="2232836" y="2048623"/>
              <a:ext cx="1795168" cy="1098000"/>
            </a:xfrm>
            <a:prstGeom prst="rect">
              <a:avLst/>
            </a:prstGeom>
          </p:spPr>
        </p:pic>
        <p:pic>
          <p:nvPicPr>
            <p:cNvPr id="30" name="Picture 29">
              <a:extLst>
                <a:ext uri="{FF2B5EF4-FFF2-40B4-BE49-F238E27FC236}">
                  <a16:creationId xmlns:a16="http://schemas.microsoft.com/office/drawing/2014/main" id="{9FB9732F-A69C-4546-A916-5602BA919C38}"/>
                </a:ext>
              </a:extLst>
            </p:cNvPr>
            <p:cNvPicPr>
              <a:picLocks/>
            </p:cNvPicPr>
            <p:nvPr/>
          </p:nvPicPr>
          <p:blipFill>
            <a:blip r:embed="rId5" cstate="print"/>
            <a:stretch>
              <a:fillRect/>
            </a:stretch>
          </p:blipFill>
          <p:spPr>
            <a:xfrm>
              <a:off x="4012343" y="2039428"/>
              <a:ext cx="1996499" cy="1098000"/>
            </a:xfrm>
            <a:prstGeom prst="rect">
              <a:avLst/>
            </a:prstGeom>
          </p:spPr>
        </p:pic>
        <p:pic>
          <p:nvPicPr>
            <p:cNvPr id="31" name="Picture 2"/>
            <p:cNvPicPr>
              <a:picLocks noChangeArrowheads="1"/>
            </p:cNvPicPr>
            <p:nvPr/>
          </p:nvPicPr>
          <p:blipFill>
            <a:blip r:embed="rId6" cstate="print"/>
            <a:srcRect l="11598" t="28414" r="21651" b="24717"/>
            <a:stretch>
              <a:fillRect/>
            </a:stretch>
          </p:blipFill>
          <p:spPr bwMode="auto">
            <a:xfrm>
              <a:off x="6084456" y="2039428"/>
              <a:ext cx="2682000" cy="1098000"/>
            </a:xfrm>
            <a:prstGeom prst="rect">
              <a:avLst/>
            </a:prstGeom>
            <a:noFill/>
            <a:ln w="9525">
              <a:noFill/>
              <a:miter lim="800000"/>
              <a:headEnd/>
              <a:tailEnd/>
            </a:ln>
            <a:effectLst/>
          </p:spPr>
        </p:pic>
      </p:grpSp>
      <p:cxnSp>
        <p:nvCxnSpPr>
          <p:cNvPr id="38" name="Straight Connector 37"/>
          <p:cNvCxnSpPr/>
          <p:nvPr/>
        </p:nvCxnSpPr>
        <p:spPr>
          <a:xfrm rot="16200000" flipH="1">
            <a:off x="5055241" y="2054719"/>
            <a:ext cx="1980000"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18" name="Title 7"/>
          <p:cNvSpPr txBox="1">
            <a:spLocks/>
          </p:cNvSpPr>
          <p:nvPr/>
        </p:nvSpPr>
        <p:spPr>
          <a:xfrm>
            <a:off x="388094" y="2449289"/>
            <a:ext cx="8346042" cy="1469570"/>
          </a:xfrm>
          <a:prstGeom prst="rect">
            <a:avLst/>
          </a:prstGeom>
          <a:solidFill>
            <a:srgbClr val="FFF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0"/>
              </a:spcBef>
              <a:defRPr/>
            </a:pPr>
            <a:r>
              <a:rPr lang="en-IN" sz="4000" b="1" dirty="0">
                <a:solidFill>
                  <a:schemeClr val="tx2"/>
                </a:solidFill>
                <a:latin typeface="Calibri" pitchFamily="34" charset="0"/>
              </a:rPr>
              <a:t>THANK YOU</a:t>
            </a:r>
          </a:p>
        </p:txBody>
      </p:sp>
      <p:sp>
        <p:nvSpPr>
          <p:cNvPr id="19" name="Rectangle 18"/>
          <p:cNvSpPr/>
          <p:nvPr/>
        </p:nvSpPr>
        <p:spPr>
          <a:xfrm>
            <a:off x="1895072" y="4142427"/>
            <a:ext cx="5629744" cy="4295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Calibri" pitchFamily="34" charset="0"/>
              </a:rPr>
              <a:t>May 28, 2019</a:t>
            </a:r>
          </a:p>
        </p:txBody>
      </p:sp>
      <p:sp>
        <p:nvSpPr>
          <p:cNvPr id="20" name="Title 7"/>
          <p:cNvSpPr txBox="1">
            <a:spLocks/>
          </p:cNvSpPr>
          <p:nvPr/>
        </p:nvSpPr>
        <p:spPr>
          <a:xfrm>
            <a:off x="279400" y="279397"/>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2" name="Straight Connector 21"/>
          <p:cNvCxnSpPr/>
          <p:nvPr/>
        </p:nvCxnSpPr>
        <p:spPr>
          <a:xfrm flipV="1">
            <a:off x="2514600" y="635335"/>
            <a:ext cx="6234600" cy="1479"/>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pic>
        <p:nvPicPr>
          <p:cNvPr id="23" name="Picture 1"/>
          <p:cNvPicPr>
            <a:picLocks noChangeAspect="1" noChangeArrowheads="1"/>
          </p:cNvPicPr>
          <p:nvPr/>
        </p:nvPicPr>
        <p:blipFill>
          <a:blip r:embed="rId7" cstate="print"/>
          <a:srcRect/>
          <a:stretch>
            <a:fillRect/>
          </a:stretch>
        </p:blipFill>
        <p:spPr bwMode="auto">
          <a:xfrm>
            <a:off x="97974" y="217920"/>
            <a:ext cx="2362200" cy="59161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800" b="1" dirty="0">
                <a:solidFill>
                  <a:schemeClr val="tx2"/>
                </a:solidFill>
                <a:latin typeface="+mj-lt"/>
                <a:ea typeface="+mj-ea"/>
                <a:cs typeface="+mj-cs"/>
              </a:rPr>
              <a:t>Sheeting – Q1 Performance against Mission</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8" name="Table 7"/>
          <p:cNvGraphicFramePr>
            <a:graphicFrameLocks noGrp="1"/>
          </p:cNvGraphicFramePr>
          <p:nvPr>
            <p:extLst>
              <p:ext uri="{D42A27DB-BD31-4B8C-83A1-F6EECF244321}">
                <p14:modId xmlns:p14="http://schemas.microsoft.com/office/powerpoint/2010/main" val="3739776217"/>
              </p:ext>
            </p:extLst>
          </p:nvPr>
        </p:nvGraphicFramePr>
        <p:xfrm>
          <a:off x="498768" y="568777"/>
          <a:ext cx="8378370" cy="2706921"/>
        </p:xfrm>
        <a:graphic>
          <a:graphicData uri="http://schemas.openxmlformats.org/drawingml/2006/table">
            <a:tbl>
              <a:tblPr/>
              <a:tblGrid>
                <a:gridCol w="1674125">
                  <a:extLst>
                    <a:ext uri="{9D8B030D-6E8A-4147-A177-3AD203B41FA5}">
                      <a16:colId xmlns:a16="http://schemas.microsoft.com/office/drawing/2014/main" val="20000"/>
                    </a:ext>
                  </a:extLst>
                </a:gridCol>
                <a:gridCol w="1929892">
                  <a:extLst>
                    <a:ext uri="{9D8B030D-6E8A-4147-A177-3AD203B41FA5}">
                      <a16:colId xmlns:a16="http://schemas.microsoft.com/office/drawing/2014/main" val="20001"/>
                    </a:ext>
                  </a:extLst>
                </a:gridCol>
                <a:gridCol w="2356172">
                  <a:extLst>
                    <a:ext uri="{9D8B030D-6E8A-4147-A177-3AD203B41FA5}">
                      <a16:colId xmlns:a16="http://schemas.microsoft.com/office/drawing/2014/main" val="20002"/>
                    </a:ext>
                  </a:extLst>
                </a:gridCol>
                <a:gridCol w="2418181">
                  <a:extLst>
                    <a:ext uri="{9D8B030D-6E8A-4147-A177-3AD203B41FA5}">
                      <a16:colId xmlns:a16="http://schemas.microsoft.com/office/drawing/2014/main" val="20003"/>
                    </a:ext>
                  </a:extLst>
                </a:gridCol>
              </a:tblGrid>
              <a:tr h="563695">
                <a:tc>
                  <a:txBody>
                    <a:bodyPr/>
                    <a:lstStyle/>
                    <a:p>
                      <a:pPr algn="ctr" fontAlgn="ctr"/>
                      <a:r>
                        <a:rPr lang="en-US" sz="1200" b="1" i="0" u="none" strike="noStrike" dirty="0">
                          <a:solidFill>
                            <a:srgbClr val="FFFFFF"/>
                          </a:solidFill>
                          <a:latin typeface="Calibri Light"/>
                        </a:rPr>
                        <a:t>FY 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Sales(MT)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Capacity(MT)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Actual Utilization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348164">
                <a:tc>
                  <a:txBody>
                    <a:bodyPr/>
                    <a:lstStyle/>
                    <a:p>
                      <a:pPr algn="ctr" fontAlgn="ctr"/>
                      <a:r>
                        <a:rPr lang="en-US" sz="1200" b="1" i="0" u="none" strike="noStrike" dirty="0">
                          <a:solidFill>
                            <a:srgbClr val="000000"/>
                          </a:solidFill>
                          <a:latin typeface="Calibri Light"/>
                        </a:rPr>
                        <a:t>Trident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22.6 Million </a:t>
                      </a:r>
                      <a:r>
                        <a:rPr lang="en-US" sz="1200" b="0" i="0" u="none" strike="noStrike" dirty="0" err="1">
                          <a:solidFill>
                            <a:srgbClr val="000000"/>
                          </a:solidFill>
                          <a:latin typeface="Calibri Light"/>
                        </a:rPr>
                        <a:t>Mtr</a:t>
                      </a:r>
                      <a:endParaRPr lang="en-US" sz="1200" b="0"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43.2 Million </a:t>
                      </a:r>
                    </a:p>
                    <a:p>
                      <a:pPr algn="ctr" fontAlgn="ctr"/>
                      <a:r>
                        <a:rPr lang="en-US" sz="1200" b="0" i="0" u="none" strike="noStrike" dirty="0" err="1">
                          <a:solidFill>
                            <a:srgbClr val="000000"/>
                          </a:solidFill>
                          <a:latin typeface="Calibri Light"/>
                        </a:rPr>
                        <a:t>Mtr</a:t>
                      </a:r>
                      <a:r>
                        <a:rPr lang="en-US" sz="1200" b="0" i="0" u="none" strike="noStrike" dirty="0">
                          <a:solidFill>
                            <a:srgbClr val="000000"/>
                          </a:solidFill>
                          <a:latin typeface="Calibri Light"/>
                        </a:rPr>
                        <a:t>/500 Looms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164">
                <a:tc>
                  <a:txBody>
                    <a:bodyPr/>
                    <a:lstStyle/>
                    <a:p>
                      <a:pPr algn="ctr" fontAlgn="ctr"/>
                      <a:r>
                        <a:rPr lang="en-US" sz="1200" b="1" i="0" u="none" strike="noStrike" dirty="0">
                          <a:solidFill>
                            <a:srgbClr val="000000"/>
                          </a:solidFill>
                          <a:latin typeface="Calibri Light"/>
                        </a:rPr>
                        <a:t>Welspun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82 Million </a:t>
                      </a:r>
                      <a:r>
                        <a:rPr lang="en-US" sz="1200" b="0" i="0" u="none" strike="noStrike" dirty="0" err="1">
                          <a:solidFill>
                            <a:srgbClr val="000000"/>
                          </a:solidFill>
                          <a:latin typeface="Calibri Light"/>
                        </a:rPr>
                        <a:t>Mtr</a:t>
                      </a:r>
                      <a:r>
                        <a:rPr lang="en-US" sz="1200" b="0" i="0" u="none" strike="noStrike" dirty="0">
                          <a:solidFill>
                            <a:srgbClr val="000000"/>
                          </a:solidFill>
                          <a:latin typeface="Calibri Light"/>
                        </a:rPr>
                        <a:t>/680 Looms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Welspun Monthly Weaving: 7000000 + </a:t>
                      </a:r>
                      <a:br>
                        <a:rPr lang="en-US" sz="1200" b="0" i="0" u="none" strike="noStrike" dirty="0">
                          <a:solidFill>
                            <a:srgbClr val="000000"/>
                          </a:solidFill>
                          <a:latin typeface="Calibri Light"/>
                        </a:rPr>
                      </a:br>
                      <a:r>
                        <a:rPr lang="en-US" sz="1200" b="0" i="0" u="none" strike="noStrike" dirty="0">
                          <a:solidFill>
                            <a:srgbClr val="000000"/>
                          </a:solidFill>
                          <a:latin typeface="Calibri Light"/>
                        </a:rPr>
                        <a:t>Job Work from Outside//Full Utilization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164">
                <a:tc>
                  <a:txBody>
                    <a:bodyPr/>
                    <a:lstStyle/>
                    <a:p>
                      <a:pPr algn="ctr" fontAlgn="ctr"/>
                      <a:endParaRPr lang="en-US" sz="1200" b="1"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latin typeface="Calibri Light"/>
                        </a:rPr>
                        <a:t>Trident Monthly Weaving : 2100000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673697"/>
                  </a:ext>
                </a:extLst>
              </a:tr>
              <a:tr h="348164">
                <a:tc>
                  <a:txBody>
                    <a:bodyPr/>
                    <a:lstStyle/>
                    <a:p>
                      <a:pPr algn="ctr" fontAlgn="ctr"/>
                      <a:r>
                        <a:rPr lang="en-US" sz="1200" b="1" i="0" u="none" strike="noStrike" dirty="0">
                          <a:solidFill>
                            <a:srgbClr val="000000"/>
                          </a:solidFill>
                          <a:latin typeface="Calibri Light"/>
                        </a:rPr>
                        <a:t>FY 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22.6 Million Meter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Per Day: 62000 Meters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1" i="0" u="none" strike="noStrike" dirty="0">
                          <a:solidFill>
                            <a:srgbClr val="000000"/>
                          </a:solidFill>
                          <a:latin typeface="Calibri Light"/>
                        </a:rPr>
                        <a:t>No Upswing in Q1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528887"/>
                  </a:ext>
                </a:extLst>
              </a:tr>
              <a:tr h="348164">
                <a:tc>
                  <a:txBody>
                    <a:bodyPr/>
                    <a:lstStyle/>
                    <a:p>
                      <a:pPr algn="ctr" fontAlgn="ctr"/>
                      <a:r>
                        <a:rPr lang="en-US" sz="1200" b="1" i="0" u="none" strike="noStrike" dirty="0">
                          <a:solidFill>
                            <a:srgbClr val="000000"/>
                          </a:solidFill>
                          <a:latin typeface="Calibri Light"/>
                        </a:rPr>
                        <a:t>April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15.73 Lac Meter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Per Day: 52000 Meters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5260582"/>
                  </a:ext>
                </a:extLst>
              </a:tr>
              <a:tr h="348164">
                <a:tc>
                  <a:txBody>
                    <a:bodyPr/>
                    <a:lstStyle/>
                    <a:p>
                      <a:pPr algn="ctr" fontAlgn="ctr"/>
                      <a:r>
                        <a:rPr lang="en-US" sz="1200" b="1" i="0" u="none" strike="noStrike" dirty="0">
                          <a:solidFill>
                            <a:srgbClr val="000000"/>
                          </a:solidFill>
                          <a:latin typeface="Calibri Light"/>
                        </a:rPr>
                        <a:t>May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19.50 Lac Meters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Per Day: 63000 Meters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Ligh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9496466"/>
                  </a:ext>
                </a:extLst>
              </a:tr>
            </a:tbl>
          </a:graphicData>
        </a:graphic>
      </p:graphicFrame>
      <p:sp>
        <p:nvSpPr>
          <p:cNvPr id="2" name="TextBox 1">
            <a:extLst>
              <a:ext uri="{FF2B5EF4-FFF2-40B4-BE49-F238E27FC236}">
                <a16:creationId xmlns:a16="http://schemas.microsoft.com/office/drawing/2014/main" id="{C8379521-EB9D-4792-BDBC-E743F2EB60D2}"/>
              </a:ext>
            </a:extLst>
          </p:cNvPr>
          <p:cNvSpPr txBox="1"/>
          <p:nvPr/>
        </p:nvSpPr>
        <p:spPr>
          <a:xfrm>
            <a:off x="581896" y="3295135"/>
            <a:ext cx="8746788" cy="369332"/>
          </a:xfrm>
          <a:prstGeom prst="rect">
            <a:avLst/>
          </a:prstGeom>
          <a:noFill/>
        </p:spPr>
        <p:txBody>
          <a:bodyPr wrap="square" rtlCol="0">
            <a:spAutoFit/>
          </a:bodyPr>
          <a:lstStyle/>
          <a:p>
            <a:r>
              <a:rPr lang="en-US" dirty="0"/>
              <a:t>Competition Strategy: No Orders to leave, capacity or no capacity/Job Work</a:t>
            </a:r>
            <a:endParaRPr lang="en-IN" dirty="0"/>
          </a:p>
        </p:txBody>
      </p:sp>
      <p:sp>
        <p:nvSpPr>
          <p:cNvPr id="3" name="TextBox 2">
            <a:extLst>
              <a:ext uri="{FF2B5EF4-FFF2-40B4-BE49-F238E27FC236}">
                <a16:creationId xmlns:a16="http://schemas.microsoft.com/office/drawing/2014/main" id="{0F56197A-CEA4-48B8-904F-CEAA8E571542}"/>
              </a:ext>
            </a:extLst>
          </p:cNvPr>
          <p:cNvSpPr txBox="1"/>
          <p:nvPr/>
        </p:nvSpPr>
        <p:spPr>
          <a:xfrm>
            <a:off x="581896" y="4082473"/>
            <a:ext cx="2246128" cy="369332"/>
          </a:xfrm>
          <a:prstGeom prst="rect">
            <a:avLst/>
          </a:prstGeom>
          <a:noFill/>
        </p:spPr>
        <p:txBody>
          <a:bodyPr wrap="none" rtlCol="0">
            <a:spAutoFit/>
          </a:bodyPr>
          <a:lstStyle/>
          <a:p>
            <a:r>
              <a:rPr lang="en-US" dirty="0">
                <a:solidFill>
                  <a:srgbClr val="FF0000"/>
                </a:solidFill>
              </a:rPr>
              <a:t>June DP and Q2 DP ??</a:t>
            </a:r>
          </a:p>
        </p:txBody>
      </p:sp>
    </p:spTree>
    <p:extLst>
      <p:ext uri="{BB962C8B-B14F-4D97-AF65-F5344CB8AC3E}">
        <p14:creationId xmlns:p14="http://schemas.microsoft.com/office/powerpoint/2010/main" val="279905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a:ln>
                  <a:noFill/>
                </a:ln>
                <a:solidFill>
                  <a:schemeClr val="tx2"/>
                </a:solidFill>
                <a:effectLst/>
                <a:uLnTx/>
                <a:uFillTx/>
                <a:latin typeface="+mj-lt"/>
                <a:ea typeface="+mj-ea"/>
                <a:cs typeface="+mj-cs"/>
              </a:rPr>
              <a:t>Top</a:t>
            </a:r>
            <a:r>
              <a:rPr kumimoji="0" lang="en-IN" sz="2800" b="1" i="0" u="none" strike="noStrike" kern="1200" cap="none" spc="0" normalizeH="0" noProof="0" dirty="0">
                <a:ln>
                  <a:noFill/>
                </a:ln>
                <a:solidFill>
                  <a:schemeClr val="tx2"/>
                </a:solidFill>
                <a:effectLst/>
                <a:uLnTx/>
                <a:uFillTx/>
                <a:latin typeface="+mj-lt"/>
                <a:ea typeface="+mj-ea"/>
                <a:cs typeface="+mj-cs"/>
              </a:rPr>
              <a:t> Line Trends - </a:t>
            </a:r>
            <a:r>
              <a:rPr kumimoji="0" lang="en-IN" sz="2800" b="1" i="0" u="none" strike="noStrike" kern="1200" cap="none" spc="0" normalizeH="0" baseline="0" noProof="0" dirty="0">
                <a:ln>
                  <a:noFill/>
                </a:ln>
                <a:solidFill>
                  <a:schemeClr val="tx2"/>
                </a:solidFill>
                <a:effectLst/>
                <a:uLnTx/>
                <a:uFillTx/>
                <a:latin typeface="+mj-lt"/>
                <a:ea typeface="+mj-ea"/>
                <a:cs typeface="+mj-cs"/>
              </a:rPr>
              <a:t>Towel</a:t>
            </a:r>
            <a:r>
              <a:rPr kumimoji="0" lang="en-IN" sz="2800" b="1" i="0" u="none" strike="noStrike" kern="1200" cap="none" spc="0" normalizeH="0" noProof="0" dirty="0">
                <a:ln>
                  <a:noFill/>
                </a:ln>
                <a:solidFill>
                  <a:schemeClr val="tx2"/>
                </a:solidFill>
                <a:effectLst/>
                <a:uLnTx/>
                <a:uFillTx/>
                <a:latin typeface="+mj-lt"/>
                <a:ea typeface="+mj-ea"/>
                <a:cs typeface="+mj-cs"/>
              </a:rPr>
              <a:t> </a:t>
            </a:r>
            <a:r>
              <a:rPr kumimoji="0" lang="en-IN" sz="2800" b="1" i="0" u="none" strike="noStrike" kern="1200" cap="none" spc="0" normalizeH="0" baseline="0" noProof="0" dirty="0">
                <a:ln>
                  <a:noFill/>
                </a:ln>
                <a:solidFill>
                  <a:schemeClr val="tx2"/>
                </a:solidFill>
                <a:effectLst/>
                <a:uLnTx/>
                <a:uFillTx/>
                <a:latin typeface="+mj-lt"/>
                <a:ea typeface="+mj-ea"/>
                <a:cs typeface="+mj-cs"/>
              </a:rPr>
              <a:t>Dispatch</a:t>
            </a:r>
            <a:r>
              <a:rPr kumimoji="0" lang="en-IN" sz="2800" b="1" i="0" u="none" strike="noStrike" kern="1200" cap="none" spc="0" normalizeH="0" noProof="0" dirty="0">
                <a:ln>
                  <a:noFill/>
                </a:ln>
                <a:solidFill>
                  <a:schemeClr val="tx2"/>
                </a:solidFill>
                <a:effectLst/>
                <a:uLnTx/>
                <a:uFillTx/>
                <a:latin typeface="+mj-lt"/>
                <a:ea typeface="+mj-ea"/>
                <a:cs typeface="+mj-cs"/>
              </a:rPr>
              <a:t> Volumes</a:t>
            </a: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sp>
        <p:nvSpPr>
          <p:cNvPr id="7" name="Oval 6"/>
          <p:cNvSpPr/>
          <p:nvPr/>
        </p:nvSpPr>
        <p:spPr>
          <a:xfrm>
            <a:off x="6987967" y="4031471"/>
            <a:ext cx="1404920" cy="496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922652" y="1212869"/>
            <a:ext cx="1404920" cy="496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765311519"/>
              </p:ext>
            </p:extLst>
          </p:nvPr>
        </p:nvGraphicFramePr>
        <p:xfrm>
          <a:off x="435429" y="566056"/>
          <a:ext cx="8120741" cy="4027714"/>
        </p:xfrm>
        <a:graphic>
          <a:graphicData uri="http://schemas.openxmlformats.org/drawingml/2006/table">
            <a:tbl>
              <a:tblPr/>
              <a:tblGrid>
                <a:gridCol w="1146321">
                  <a:extLst>
                    <a:ext uri="{9D8B030D-6E8A-4147-A177-3AD203B41FA5}">
                      <a16:colId xmlns:a16="http://schemas.microsoft.com/office/drawing/2014/main" val="20000"/>
                    </a:ext>
                  </a:extLst>
                </a:gridCol>
                <a:gridCol w="949478">
                  <a:extLst>
                    <a:ext uri="{9D8B030D-6E8A-4147-A177-3AD203B41FA5}">
                      <a16:colId xmlns:a16="http://schemas.microsoft.com/office/drawing/2014/main" val="20001"/>
                    </a:ext>
                  </a:extLst>
                </a:gridCol>
                <a:gridCol w="741056">
                  <a:extLst>
                    <a:ext uri="{9D8B030D-6E8A-4147-A177-3AD203B41FA5}">
                      <a16:colId xmlns:a16="http://schemas.microsoft.com/office/drawing/2014/main" val="20002"/>
                    </a:ext>
                  </a:extLst>
                </a:gridCol>
                <a:gridCol w="1018952">
                  <a:extLst>
                    <a:ext uri="{9D8B030D-6E8A-4147-A177-3AD203B41FA5}">
                      <a16:colId xmlns:a16="http://schemas.microsoft.com/office/drawing/2014/main" val="20003"/>
                    </a:ext>
                  </a:extLst>
                </a:gridCol>
                <a:gridCol w="683162">
                  <a:extLst>
                    <a:ext uri="{9D8B030D-6E8A-4147-A177-3AD203B41FA5}">
                      <a16:colId xmlns:a16="http://schemas.microsoft.com/office/drawing/2014/main" val="20004"/>
                    </a:ext>
                  </a:extLst>
                </a:gridCol>
                <a:gridCol w="880004">
                  <a:extLst>
                    <a:ext uri="{9D8B030D-6E8A-4147-A177-3AD203B41FA5}">
                      <a16:colId xmlns:a16="http://schemas.microsoft.com/office/drawing/2014/main" val="20005"/>
                    </a:ext>
                  </a:extLst>
                </a:gridCol>
                <a:gridCol w="972636">
                  <a:extLst>
                    <a:ext uri="{9D8B030D-6E8A-4147-A177-3AD203B41FA5}">
                      <a16:colId xmlns:a16="http://schemas.microsoft.com/office/drawing/2014/main" val="20006"/>
                    </a:ext>
                  </a:extLst>
                </a:gridCol>
                <a:gridCol w="1729132">
                  <a:extLst>
                    <a:ext uri="{9D8B030D-6E8A-4147-A177-3AD203B41FA5}">
                      <a16:colId xmlns:a16="http://schemas.microsoft.com/office/drawing/2014/main" val="20007"/>
                    </a:ext>
                  </a:extLst>
                </a:gridCol>
              </a:tblGrid>
              <a:tr h="280072">
                <a:tc rowSpan="2">
                  <a:txBody>
                    <a:bodyPr/>
                    <a:lstStyle/>
                    <a:p>
                      <a:pPr algn="ctr" fontAlgn="ctr"/>
                      <a:r>
                        <a:rPr lang="en-US" sz="1100" b="1" i="0" u="none" strike="noStrike">
                          <a:solidFill>
                            <a:srgbClr val="FFFFFF"/>
                          </a:solidFill>
                          <a:latin typeface="Calibri Light"/>
                        </a:rPr>
                        <a:t>Segment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gridSpan="2">
                  <a:txBody>
                    <a:bodyPr/>
                    <a:lstStyle/>
                    <a:p>
                      <a:pPr algn="ctr" fontAlgn="ctr"/>
                      <a:r>
                        <a:rPr lang="en-US" sz="1100" b="1" i="0" u="none" strike="noStrike">
                          <a:solidFill>
                            <a:srgbClr val="FFFFFF"/>
                          </a:solidFill>
                          <a:latin typeface="Calibri Light"/>
                        </a:rPr>
                        <a:t>FY 16-17</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1100" b="1" i="0" u="none" strike="noStrike">
                          <a:solidFill>
                            <a:srgbClr val="FFFFFF"/>
                          </a:solidFill>
                          <a:latin typeface="Calibri Light"/>
                        </a:rPr>
                        <a:t>FY 17-18</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gridSpan="2">
                  <a:txBody>
                    <a:bodyPr/>
                    <a:lstStyle/>
                    <a:p>
                      <a:pPr algn="ctr" fontAlgn="ctr"/>
                      <a:r>
                        <a:rPr lang="en-US" sz="1100" b="1" i="0" u="none" strike="noStrike">
                          <a:solidFill>
                            <a:srgbClr val="FFFFFF"/>
                          </a:solidFill>
                          <a:latin typeface="Calibri Light"/>
                        </a:rPr>
                        <a:t>FY 18-19</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hMerge="1">
                  <a:txBody>
                    <a:bodyPr/>
                    <a:lstStyle/>
                    <a:p>
                      <a:endParaRPr lang="en-US"/>
                    </a:p>
                  </a:txBody>
                  <a:tcPr/>
                </a:tc>
                <a:tc rowSpan="2">
                  <a:txBody>
                    <a:bodyPr/>
                    <a:lstStyle/>
                    <a:p>
                      <a:pPr algn="ctr" fontAlgn="ctr"/>
                      <a:r>
                        <a:rPr lang="en-US" sz="1100" b="1" i="0" u="none" strike="noStrike">
                          <a:solidFill>
                            <a:srgbClr val="FFFFFF"/>
                          </a:solidFill>
                          <a:latin typeface="Calibri Light"/>
                        </a:rPr>
                        <a:t>Growth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280072">
                <a:tc vMerge="1">
                  <a:txBody>
                    <a:bodyPr/>
                    <a:lstStyle/>
                    <a:p>
                      <a:endParaRPr lang="en-US"/>
                    </a:p>
                  </a:txBody>
                  <a:tcPr/>
                </a:tc>
                <a:tc>
                  <a:txBody>
                    <a:bodyPr/>
                    <a:lstStyle/>
                    <a:p>
                      <a:pPr algn="ctr" fontAlgn="ctr"/>
                      <a:r>
                        <a:rPr lang="en-US" sz="1100" b="1" i="0" u="none" strike="noStrike">
                          <a:solidFill>
                            <a:srgbClr val="FFFFFF"/>
                          </a:solidFill>
                          <a:latin typeface="Calibri Light"/>
                        </a:rPr>
                        <a:t>MT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MT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100" b="1" i="0" u="none" strike="noStrike">
                          <a:solidFill>
                            <a:srgbClr val="FFFFFF"/>
                          </a:solidFill>
                          <a:latin typeface="Calibri Light"/>
                        </a:rPr>
                        <a: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vMerge="1">
                  <a:txBody>
                    <a:bodyPr/>
                    <a:lstStyle/>
                    <a:p>
                      <a:endParaRPr lang="en-US"/>
                    </a:p>
                  </a:txBody>
                  <a:tcPr/>
                </a:tc>
                <a:extLst>
                  <a:ext uri="{0D108BD9-81ED-4DB2-BD59-A6C34878D82A}">
                    <a16:rowId xmlns:a16="http://schemas.microsoft.com/office/drawing/2014/main" val="10001"/>
                  </a:ext>
                </a:extLst>
              </a:tr>
              <a:tr h="693514">
                <a:tc>
                  <a:txBody>
                    <a:bodyPr/>
                    <a:lstStyle/>
                    <a:p>
                      <a:pPr algn="ctr" fontAlgn="ctr"/>
                      <a:r>
                        <a:rPr lang="en-US" sz="1100" b="1" i="0" u="none" strike="noStrike" dirty="0">
                          <a:solidFill>
                            <a:srgbClr val="000000"/>
                          </a:solidFill>
                          <a:latin typeface="Calibri Light"/>
                        </a:rPr>
                        <a:t>US</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32,619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Calibri Light"/>
                        </a:rPr>
                        <a:t>71%</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25,712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64%</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27,648</a:t>
                      </a:r>
                    </a:p>
                    <a:p>
                      <a:pPr algn="ctr" fontAlgn="ctr"/>
                      <a:r>
                        <a:rPr lang="en-US" sz="1100" b="0" i="0" u="none" strike="noStrike" dirty="0">
                          <a:solidFill>
                            <a:srgbClr val="000000"/>
                          </a:solidFill>
                          <a:latin typeface="Calibri Light"/>
                        </a:rPr>
                        <a:t>(76 MT)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64%</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15 % De-Growth</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3514">
                <a:tc>
                  <a:txBody>
                    <a:bodyPr/>
                    <a:lstStyle/>
                    <a:p>
                      <a:pPr algn="ctr" fontAlgn="ctr"/>
                      <a:r>
                        <a:rPr lang="en-US" sz="1100" b="1" i="0" u="none" strike="noStrike" dirty="0">
                          <a:solidFill>
                            <a:srgbClr val="000000"/>
                          </a:solidFill>
                          <a:latin typeface="Calibri Light"/>
                        </a:rPr>
                        <a:t>EU &amp; UK</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9,951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22%</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11,078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28%</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10,947 </a:t>
                      </a:r>
                    </a:p>
                    <a:p>
                      <a:pPr algn="ctr" fontAlgn="ctr"/>
                      <a:r>
                        <a:rPr lang="en-US" sz="1100" b="0" i="0" u="none" strike="noStrike" dirty="0">
                          <a:solidFill>
                            <a:srgbClr val="000000"/>
                          </a:solidFill>
                          <a:latin typeface="Calibri Light"/>
                        </a:rPr>
                        <a:t>(30 MT)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25%</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10%</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3514">
                <a:tc>
                  <a:txBody>
                    <a:bodyPr/>
                    <a:lstStyle/>
                    <a:p>
                      <a:pPr algn="ctr" fontAlgn="ctr"/>
                      <a:r>
                        <a:rPr lang="en-US" sz="1100" b="1" i="0" u="none" strike="noStrike" dirty="0">
                          <a:solidFill>
                            <a:srgbClr val="000000"/>
                          </a:solidFill>
                          <a:latin typeface="Calibri Light"/>
                        </a:rPr>
                        <a:t>ROW</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1,140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2%</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1,124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3%</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2,016</a:t>
                      </a:r>
                    </a:p>
                    <a:p>
                      <a:pPr algn="ctr" fontAlgn="ctr"/>
                      <a:r>
                        <a:rPr lang="en-US" sz="1100" b="0" i="0" u="none" strike="noStrike" dirty="0">
                          <a:solidFill>
                            <a:srgbClr val="000000"/>
                          </a:solidFill>
                          <a:latin typeface="Calibri Light"/>
                        </a:rPr>
                        <a:t>(5 MT)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5%</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77%</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3514">
                <a:tc>
                  <a:txBody>
                    <a:bodyPr/>
                    <a:lstStyle/>
                    <a:p>
                      <a:pPr algn="ctr" fontAlgn="ctr"/>
                      <a:r>
                        <a:rPr lang="en-US" sz="1100" b="1" i="0" u="none" strike="noStrike" dirty="0">
                          <a:solidFill>
                            <a:srgbClr val="000000"/>
                          </a:solidFill>
                          <a:latin typeface="Calibri Light"/>
                        </a:rPr>
                        <a:t>Domestic</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2,417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5%</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          2,141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5%</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       2,550</a:t>
                      </a:r>
                    </a:p>
                    <a:p>
                      <a:pPr algn="ctr" fontAlgn="ctr"/>
                      <a:r>
                        <a:rPr lang="en-US" sz="1100" b="0" i="0" u="none" strike="noStrike" dirty="0">
                          <a:solidFill>
                            <a:srgbClr val="000000"/>
                          </a:solidFill>
                          <a:latin typeface="Calibri Light"/>
                        </a:rPr>
                        <a:t>(7 MT)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latin typeface="Calibri Light"/>
                        </a:rPr>
                        <a:t>6%</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latin typeface="Calibri Light"/>
                        </a:rPr>
                        <a:t>6%</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3514">
                <a:tc>
                  <a:txBody>
                    <a:bodyPr/>
                    <a:lstStyle/>
                    <a:p>
                      <a:pPr algn="ctr" fontAlgn="ctr"/>
                      <a:r>
                        <a:rPr lang="en-US" sz="1100" b="1" i="0" u="none" strike="noStrike" dirty="0">
                          <a:solidFill>
                            <a:srgbClr val="000000"/>
                          </a:solidFill>
                          <a:latin typeface="Calibri Light"/>
                        </a:rPr>
                        <a:t>Total</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Calibri Light"/>
                        </a:rPr>
                        <a:t>    46,127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Calibri Light"/>
                        </a:rPr>
                        <a:t>100%</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Calibri Light"/>
                        </a:rPr>
                        <a:t>     40,055 </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Calibri Light"/>
                        </a:rPr>
                        <a:t>100%</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Calibri Light"/>
                        </a:rPr>
                        <a:t>  43,161 </a:t>
                      </a:r>
                    </a:p>
                    <a:p>
                      <a:pPr algn="ctr" fontAlgn="ctr"/>
                      <a:r>
                        <a:rPr lang="en-US" sz="1100" b="1" i="0" u="none" strike="noStrike" dirty="0">
                          <a:solidFill>
                            <a:srgbClr val="000000"/>
                          </a:solidFill>
                          <a:latin typeface="Calibri Light"/>
                        </a:rPr>
                        <a:t>(118 MT)</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Calibri Light"/>
                        </a:rPr>
                        <a:t>100%</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Calibri Light"/>
                        </a:rPr>
                        <a:t>6 % De-Growth</a:t>
                      </a:r>
                    </a:p>
                  </a:txBody>
                  <a:tcPr marL="8692" marR="8692" marT="86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800" b="1" dirty="0">
                <a:solidFill>
                  <a:schemeClr val="tx2"/>
                </a:solidFill>
              </a:rPr>
              <a:t>Top Line Trends </a:t>
            </a:r>
            <a:r>
              <a:rPr kumimoji="0" lang="en-IN" sz="2800" b="1" i="0" u="none" strike="noStrike" kern="1200" cap="none" spc="0" normalizeH="0" baseline="0" noProof="0" dirty="0">
                <a:ln>
                  <a:noFill/>
                </a:ln>
                <a:solidFill>
                  <a:schemeClr val="tx2"/>
                </a:solidFill>
                <a:effectLst/>
                <a:uLnTx/>
                <a:uFillTx/>
                <a:latin typeface="+mj-lt"/>
                <a:ea typeface="+mj-ea"/>
                <a:cs typeface="+mj-cs"/>
              </a:rPr>
              <a:t>- Towel</a:t>
            </a:r>
            <a:r>
              <a:rPr kumimoji="0" lang="en-IN" sz="2800" b="1" i="0" u="none" strike="noStrike" kern="1200" cap="none" spc="0" normalizeH="0" noProof="0" dirty="0">
                <a:ln>
                  <a:noFill/>
                </a:ln>
                <a:solidFill>
                  <a:schemeClr val="tx2"/>
                </a:solidFill>
                <a:effectLst/>
                <a:uLnTx/>
                <a:uFillTx/>
                <a:latin typeface="+mj-lt"/>
                <a:ea typeface="+mj-ea"/>
                <a:cs typeface="+mj-cs"/>
              </a:rPr>
              <a:t> </a:t>
            </a:r>
            <a:r>
              <a:rPr kumimoji="0" lang="en-IN" sz="2800" b="1" i="0" u="none" strike="noStrike" kern="1200" cap="none" spc="0" normalizeH="0" baseline="0" noProof="0" dirty="0">
                <a:ln>
                  <a:noFill/>
                </a:ln>
                <a:solidFill>
                  <a:schemeClr val="tx2"/>
                </a:solidFill>
                <a:effectLst/>
                <a:uLnTx/>
                <a:uFillTx/>
                <a:latin typeface="+mj-lt"/>
                <a:ea typeface="+mj-ea"/>
                <a:cs typeface="+mj-cs"/>
              </a:rPr>
              <a:t>GSR/FOB in Foreign Currency</a:t>
            </a: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3144567595"/>
              </p:ext>
            </p:extLst>
          </p:nvPr>
        </p:nvGraphicFramePr>
        <p:xfrm>
          <a:off x="359480" y="686765"/>
          <a:ext cx="8307442" cy="3607327"/>
        </p:xfrm>
        <a:graphic>
          <a:graphicData uri="http://schemas.openxmlformats.org/drawingml/2006/table">
            <a:tbl>
              <a:tblPr/>
              <a:tblGrid>
                <a:gridCol w="1350968">
                  <a:extLst>
                    <a:ext uri="{9D8B030D-6E8A-4147-A177-3AD203B41FA5}">
                      <a16:colId xmlns:a16="http://schemas.microsoft.com/office/drawing/2014/main" val="20000"/>
                    </a:ext>
                  </a:extLst>
                </a:gridCol>
                <a:gridCol w="1149330">
                  <a:extLst>
                    <a:ext uri="{9D8B030D-6E8A-4147-A177-3AD203B41FA5}">
                      <a16:colId xmlns:a16="http://schemas.microsoft.com/office/drawing/2014/main" val="20001"/>
                    </a:ext>
                  </a:extLst>
                </a:gridCol>
                <a:gridCol w="891146">
                  <a:extLst>
                    <a:ext uri="{9D8B030D-6E8A-4147-A177-3AD203B41FA5}">
                      <a16:colId xmlns:a16="http://schemas.microsoft.com/office/drawing/2014/main" val="20002"/>
                    </a:ext>
                  </a:extLst>
                </a:gridCol>
                <a:gridCol w="1488169">
                  <a:extLst>
                    <a:ext uri="{9D8B030D-6E8A-4147-A177-3AD203B41FA5}">
                      <a16:colId xmlns:a16="http://schemas.microsoft.com/office/drawing/2014/main" val="20003"/>
                    </a:ext>
                  </a:extLst>
                </a:gridCol>
                <a:gridCol w="1109003">
                  <a:extLst>
                    <a:ext uri="{9D8B030D-6E8A-4147-A177-3AD203B41FA5}">
                      <a16:colId xmlns:a16="http://schemas.microsoft.com/office/drawing/2014/main" val="20004"/>
                    </a:ext>
                  </a:extLst>
                </a:gridCol>
                <a:gridCol w="1109003">
                  <a:extLst>
                    <a:ext uri="{9D8B030D-6E8A-4147-A177-3AD203B41FA5}">
                      <a16:colId xmlns:a16="http://schemas.microsoft.com/office/drawing/2014/main" val="20005"/>
                    </a:ext>
                  </a:extLst>
                </a:gridCol>
                <a:gridCol w="1209823">
                  <a:extLst>
                    <a:ext uri="{9D8B030D-6E8A-4147-A177-3AD203B41FA5}">
                      <a16:colId xmlns:a16="http://schemas.microsoft.com/office/drawing/2014/main" val="20006"/>
                    </a:ext>
                  </a:extLst>
                </a:gridCol>
              </a:tblGrid>
              <a:tr h="319316">
                <a:tc>
                  <a:txBody>
                    <a:bodyPr/>
                    <a:lstStyle/>
                    <a:p>
                      <a:pPr algn="ctr" fontAlgn="ctr"/>
                      <a:r>
                        <a:rPr lang="en-US" sz="1200" b="1" i="0" u="none" strike="noStrike">
                          <a:solidFill>
                            <a:srgbClr val="FFFFFF"/>
                          </a:solidFill>
                          <a:latin typeface="Calibri Light"/>
                        </a:rPr>
                        <a:t>Segment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Currency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 ot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16-17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a:solidFill>
                            <a:srgbClr val="FFFFFF"/>
                          </a:solidFill>
                          <a:latin typeface="Calibri Light"/>
                        </a:rPr>
                        <a:t>FY 18-19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200" b="1" i="0" u="none" strike="noStrike" dirty="0">
                          <a:solidFill>
                            <a:srgbClr val="FFFFFF"/>
                          </a:solidFill>
                          <a:latin typeface="Calibri Light"/>
                        </a:rPr>
                        <a:t>Growth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822003">
                <a:tc>
                  <a:txBody>
                    <a:bodyPr/>
                    <a:lstStyle/>
                    <a:p>
                      <a:pPr algn="ctr" fontAlgn="ctr"/>
                      <a:r>
                        <a:rPr lang="en-US" sz="1200" b="0" i="0" u="none" strike="noStrike">
                          <a:solidFill>
                            <a:srgbClr val="000000"/>
                          </a:solidFill>
                          <a:latin typeface="Calibri Light"/>
                        </a:rPr>
                        <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USD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6.36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6.54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6.59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2003">
                <a:tc>
                  <a:txBody>
                    <a:bodyPr/>
                    <a:lstStyle/>
                    <a:p>
                      <a:pPr algn="ctr" fontAlgn="ctr"/>
                      <a:r>
                        <a:rPr lang="en-US" sz="1200" b="0" i="0" u="none" strike="noStrike">
                          <a:solidFill>
                            <a:srgbClr val="000000"/>
                          </a:solidFill>
                          <a:latin typeface="Calibri Light"/>
                        </a:rPr>
                        <a:t>EU - Ikea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INR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342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352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369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1001">
                <a:tc rowSpan="2">
                  <a:txBody>
                    <a:bodyPr/>
                    <a:lstStyle/>
                    <a:p>
                      <a:pPr algn="ctr" fontAlgn="ctr"/>
                      <a:r>
                        <a:rPr lang="en-US" sz="1200" b="0" i="0" u="none" strike="noStrike" dirty="0">
                          <a:solidFill>
                            <a:srgbClr val="000000"/>
                          </a:solidFill>
                          <a:latin typeface="Calibri Light"/>
                        </a:rPr>
                        <a:t>EU/UK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Light"/>
                        </a:rPr>
                        <a:t>USD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5.37 USD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5.59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1001">
                <a:tc vMerge="1">
                  <a:txBody>
                    <a:bodyPr/>
                    <a:lstStyle/>
                    <a:p>
                      <a:endParaRPr lang="en-IN"/>
                    </a:p>
                  </a:txBody>
                  <a:tcPr/>
                </a:tc>
                <a:tc>
                  <a:txBody>
                    <a:bodyPr/>
                    <a:lstStyle/>
                    <a:p>
                      <a:pPr algn="ctr" fontAlgn="ctr"/>
                      <a:r>
                        <a:rPr lang="en-US" sz="1200" b="0" i="0" u="none" strike="noStrike" dirty="0">
                          <a:solidFill>
                            <a:srgbClr val="000000"/>
                          </a:solidFill>
                          <a:latin typeface="Calibri Light"/>
                        </a:rPr>
                        <a:t>Euro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5.51 Euro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FF0000"/>
                          </a:solidFill>
                          <a:latin typeface="Calibri Light"/>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5070126"/>
                  </a:ext>
                </a:extLst>
              </a:tr>
              <a:tr h="822003">
                <a:tc>
                  <a:txBody>
                    <a:bodyPr/>
                    <a:lstStyle/>
                    <a:p>
                      <a:pPr algn="ctr" fontAlgn="ctr"/>
                      <a:r>
                        <a:rPr lang="en-US" sz="1200" b="0" i="0" u="none" strike="noStrike" dirty="0">
                          <a:solidFill>
                            <a:srgbClr val="000000"/>
                          </a:solidFill>
                          <a:latin typeface="Calibri Light"/>
                        </a:rPr>
                        <a:t>ROW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Light"/>
                        </a:rPr>
                        <a:t>USD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Light"/>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6.30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highlight>
                            <a:srgbClr val="00FF00"/>
                          </a:highlight>
                          <a:latin typeface="Calibri Light"/>
                        </a:rPr>
                        <a:t>         5.96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highlight>
                            <a:srgbClr val="00FF00"/>
                          </a:highlight>
                          <a:latin typeface="Calibri Light"/>
                        </a:rPr>
                        <a:t>         5.92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FF0000"/>
                          </a:solidFill>
                          <a:latin typeface="Calibri Light"/>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400" b="1" dirty="0">
                <a:solidFill>
                  <a:schemeClr val="tx2"/>
                </a:solidFill>
              </a:rPr>
              <a:t>Total Towel Exports from India (Exporter wise) : FY19</a:t>
            </a:r>
            <a:endParaRPr lang="en-IN" sz="3200" b="1" dirty="0">
              <a:solidFill>
                <a:schemeClr val="tx2"/>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8" name="Table 7"/>
          <p:cNvGraphicFramePr>
            <a:graphicFrameLocks noGrp="1"/>
          </p:cNvGraphicFramePr>
          <p:nvPr>
            <p:extLst>
              <p:ext uri="{D42A27DB-BD31-4B8C-83A1-F6EECF244321}">
                <p14:modId xmlns:p14="http://schemas.microsoft.com/office/powerpoint/2010/main" val="3715922924"/>
              </p:ext>
            </p:extLst>
          </p:nvPr>
        </p:nvGraphicFramePr>
        <p:xfrm>
          <a:off x="130629" y="391877"/>
          <a:ext cx="8860969" cy="4987303"/>
        </p:xfrm>
        <a:graphic>
          <a:graphicData uri="http://schemas.openxmlformats.org/drawingml/2006/table">
            <a:tbl>
              <a:tblPr/>
              <a:tblGrid>
                <a:gridCol w="1884003">
                  <a:extLst>
                    <a:ext uri="{9D8B030D-6E8A-4147-A177-3AD203B41FA5}">
                      <a16:colId xmlns:a16="http://schemas.microsoft.com/office/drawing/2014/main" val="20000"/>
                    </a:ext>
                  </a:extLst>
                </a:gridCol>
                <a:gridCol w="591060">
                  <a:extLst>
                    <a:ext uri="{9D8B030D-6E8A-4147-A177-3AD203B41FA5}">
                      <a16:colId xmlns:a16="http://schemas.microsoft.com/office/drawing/2014/main" val="20001"/>
                    </a:ext>
                  </a:extLst>
                </a:gridCol>
                <a:gridCol w="502400">
                  <a:extLst>
                    <a:ext uri="{9D8B030D-6E8A-4147-A177-3AD203B41FA5}">
                      <a16:colId xmlns:a16="http://schemas.microsoft.com/office/drawing/2014/main" val="20002"/>
                    </a:ext>
                  </a:extLst>
                </a:gridCol>
                <a:gridCol w="1113162">
                  <a:extLst>
                    <a:ext uri="{9D8B030D-6E8A-4147-A177-3AD203B41FA5}">
                      <a16:colId xmlns:a16="http://schemas.microsoft.com/office/drawing/2014/main" val="20003"/>
                    </a:ext>
                  </a:extLst>
                </a:gridCol>
                <a:gridCol w="108361">
                  <a:extLst>
                    <a:ext uri="{9D8B030D-6E8A-4147-A177-3AD203B41FA5}">
                      <a16:colId xmlns:a16="http://schemas.microsoft.com/office/drawing/2014/main" val="20004"/>
                    </a:ext>
                  </a:extLst>
                </a:gridCol>
                <a:gridCol w="2019455">
                  <a:extLst>
                    <a:ext uri="{9D8B030D-6E8A-4147-A177-3AD203B41FA5}">
                      <a16:colId xmlns:a16="http://schemas.microsoft.com/office/drawing/2014/main" val="20005"/>
                    </a:ext>
                  </a:extLst>
                </a:gridCol>
                <a:gridCol w="672329">
                  <a:extLst>
                    <a:ext uri="{9D8B030D-6E8A-4147-A177-3AD203B41FA5}">
                      <a16:colId xmlns:a16="http://schemas.microsoft.com/office/drawing/2014/main" val="20006"/>
                    </a:ext>
                  </a:extLst>
                </a:gridCol>
                <a:gridCol w="758526">
                  <a:extLst>
                    <a:ext uri="{9D8B030D-6E8A-4147-A177-3AD203B41FA5}">
                      <a16:colId xmlns:a16="http://schemas.microsoft.com/office/drawing/2014/main" val="20007"/>
                    </a:ext>
                  </a:extLst>
                </a:gridCol>
                <a:gridCol w="1211673">
                  <a:extLst>
                    <a:ext uri="{9D8B030D-6E8A-4147-A177-3AD203B41FA5}">
                      <a16:colId xmlns:a16="http://schemas.microsoft.com/office/drawing/2014/main" val="20008"/>
                    </a:ext>
                  </a:extLst>
                </a:gridCol>
              </a:tblGrid>
              <a:tr h="334461">
                <a:tc>
                  <a:txBody>
                    <a:bodyPr/>
                    <a:lstStyle/>
                    <a:p>
                      <a:pPr algn="ctr" fontAlgn="ctr"/>
                      <a:r>
                        <a:rPr lang="en-US" sz="900" b="1" i="0" u="none" strike="noStrike" dirty="0">
                          <a:solidFill>
                            <a:srgbClr val="FFFFFF"/>
                          </a:solidFill>
                          <a:latin typeface="Calibri Light"/>
                        </a:rPr>
                        <a:t>Exporter</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Rs Crores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Ranking</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Share with respect to Country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1" i="0" u="none" strike="noStrike">
                          <a:solidFill>
                            <a:srgbClr val="FFFFFF"/>
                          </a:solidFill>
                          <a:latin typeface="Calibri Light"/>
                        </a:rPr>
                        <a:t>Exporter</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Rs Crores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Ranking</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900" b="1" i="0" u="none" strike="noStrike">
                          <a:solidFill>
                            <a:srgbClr val="FFFFFF"/>
                          </a:solidFill>
                          <a:latin typeface="Calibri Light"/>
                        </a:rPr>
                        <a:t>Share with respect to Country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0"/>
                  </a:ext>
                </a:extLst>
              </a:tr>
              <a:tr h="154702">
                <a:tc>
                  <a:txBody>
                    <a:bodyPr/>
                    <a:lstStyle/>
                    <a:p>
                      <a:pPr algn="ctr" fontAlgn="ctr"/>
                      <a:r>
                        <a:rPr lang="en-US" sz="900" b="1" i="0" u="none" strike="noStrike" dirty="0">
                          <a:solidFill>
                            <a:srgbClr val="000000"/>
                          </a:solidFill>
                          <a:highlight>
                            <a:srgbClr val="00FF00"/>
                          </a:highlight>
                          <a:latin typeface="Calibri Light"/>
                        </a:rPr>
                        <a:t>Welspun</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2,473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29%</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Krushna Cotex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30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6484">
                <a:tc>
                  <a:txBody>
                    <a:bodyPr/>
                    <a:lstStyle/>
                    <a:p>
                      <a:pPr algn="ctr" fontAlgn="ctr"/>
                      <a:r>
                        <a:rPr lang="en-US" sz="1050" b="0" i="0" u="none" strike="noStrike" dirty="0">
                          <a:solidFill>
                            <a:schemeClr val="tx1"/>
                          </a:solidFill>
                          <a:highlight>
                            <a:srgbClr val="00FF00"/>
                          </a:highlight>
                          <a:latin typeface="Calibri Light"/>
                        </a:rPr>
                        <a:t>Trident</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chemeClr val="tx1"/>
                          </a:solidFill>
                          <a:highlight>
                            <a:srgbClr val="FF00FF"/>
                          </a:highlight>
                          <a:latin typeface="Calibri Light"/>
                        </a:rPr>
                        <a:t>        1,645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chemeClr val="tx1"/>
                          </a:solidFill>
                          <a:latin typeface="Calibri Light"/>
                        </a:rPr>
                        <a:t>            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1" i="0" u="none" strike="noStrike" dirty="0">
                          <a:solidFill>
                            <a:schemeClr val="tx1"/>
                          </a:solidFill>
                          <a:latin typeface="Calibri Light"/>
                        </a:rPr>
                        <a:t>19%</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dirty="0">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Amber International</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31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702">
                <a:tc>
                  <a:txBody>
                    <a:bodyPr/>
                    <a:lstStyle/>
                    <a:p>
                      <a:pPr algn="ctr" fontAlgn="ctr"/>
                      <a:r>
                        <a:rPr lang="en-US" sz="900" b="1" i="0" u="none" strike="noStrike" dirty="0" err="1">
                          <a:solidFill>
                            <a:srgbClr val="000000"/>
                          </a:solidFill>
                          <a:highlight>
                            <a:srgbClr val="00FF00"/>
                          </a:highlight>
                          <a:latin typeface="Calibri Light"/>
                        </a:rPr>
                        <a:t>Kapoor</a:t>
                      </a:r>
                      <a:r>
                        <a:rPr lang="en-US" sz="900" b="1" i="0" u="none" strike="noStrike" dirty="0">
                          <a:solidFill>
                            <a:srgbClr val="000000"/>
                          </a:solidFill>
                          <a:highlight>
                            <a:srgbClr val="00FF00"/>
                          </a:highlight>
                          <a:latin typeface="Calibri Light"/>
                        </a:rPr>
                        <a:t> Industries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529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6%</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Gemini International</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4702">
                <a:tc>
                  <a:txBody>
                    <a:bodyPr/>
                    <a:lstStyle/>
                    <a:p>
                      <a:pPr algn="ctr" fontAlgn="ctr"/>
                      <a:r>
                        <a:rPr lang="en-US" sz="900" b="1" i="0" u="none" strike="noStrike">
                          <a:solidFill>
                            <a:srgbClr val="000000"/>
                          </a:solidFill>
                          <a:highlight>
                            <a:srgbClr val="00FF00"/>
                          </a:highlight>
                          <a:latin typeface="Calibri Light"/>
                        </a:rPr>
                        <a:t>T.C.Terrytex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165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2%</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Jasmine Towels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4702">
                <a:tc>
                  <a:txBody>
                    <a:bodyPr/>
                    <a:lstStyle/>
                    <a:p>
                      <a:pPr algn="ctr" fontAlgn="ctr"/>
                      <a:r>
                        <a:rPr lang="en-US" sz="900" b="1" i="0" u="none" strike="noStrike">
                          <a:solidFill>
                            <a:srgbClr val="000000"/>
                          </a:solidFill>
                          <a:highlight>
                            <a:srgbClr val="00FF00"/>
                          </a:highlight>
                          <a:latin typeface="Calibri Light"/>
                        </a:rPr>
                        <a:t>Sudarshan Jeans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147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2%</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S.Mansukhlal And Company</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4702">
                <a:tc>
                  <a:txBody>
                    <a:bodyPr/>
                    <a:lstStyle/>
                    <a:p>
                      <a:pPr algn="ctr" fontAlgn="ctr"/>
                      <a:r>
                        <a:rPr lang="en-US" sz="900" b="1" i="0" u="none" strike="noStrike">
                          <a:solidFill>
                            <a:srgbClr val="000000"/>
                          </a:solidFill>
                          <a:highlight>
                            <a:srgbClr val="00FF00"/>
                          </a:highlight>
                          <a:latin typeface="Calibri Light"/>
                        </a:rPr>
                        <a:t>Sel Manufacturing Company Limited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128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dirty="0">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Gsm</a:t>
                      </a:r>
                      <a:r>
                        <a:rPr lang="en-US" sz="900" b="0" i="0" u="none" strike="noStrike" dirty="0">
                          <a:solidFill>
                            <a:srgbClr val="000000"/>
                          </a:solidFill>
                          <a:latin typeface="Calibri Light"/>
                        </a:rPr>
                        <a:t> Plus India</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35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4702">
                <a:tc>
                  <a:txBody>
                    <a:bodyPr/>
                    <a:lstStyle/>
                    <a:p>
                      <a:pPr algn="ctr" fontAlgn="ctr"/>
                      <a:r>
                        <a:rPr lang="en-US" sz="900" b="1" i="0" u="none" strike="noStrike">
                          <a:solidFill>
                            <a:srgbClr val="000000"/>
                          </a:solidFill>
                          <a:highlight>
                            <a:srgbClr val="00FF00"/>
                          </a:highlight>
                          <a:latin typeface="Calibri Light"/>
                        </a:rPr>
                        <a:t>Sharadha Terry Products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121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Fem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4702">
                <a:tc>
                  <a:txBody>
                    <a:bodyPr/>
                    <a:lstStyle/>
                    <a:p>
                      <a:pPr algn="ctr" fontAlgn="ctr"/>
                      <a:r>
                        <a:rPr lang="en-US" sz="900" b="1" i="0" u="none" strike="noStrike" dirty="0" err="1">
                          <a:solidFill>
                            <a:srgbClr val="000000"/>
                          </a:solidFill>
                          <a:highlight>
                            <a:srgbClr val="00FF00"/>
                          </a:highlight>
                          <a:latin typeface="Calibri Light"/>
                        </a:rPr>
                        <a:t>Riba</a:t>
                      </a:r>
                      <a:r>
                        <a:rPr lang="en-US" sz="900" b="1" i="0" u="none" strike="noStrike" dirty="0">
                          <a:solidFill>
                            <a:srgbClr val="000000"/>
                          </a:solidFill>
                          <a:highlight>
                            <a:srgbClr val="00FF00"/>
                          </a:highlight>
                          <a:latin typeface="Calibri Light"/>
                        </a:rPr>
                        <a:t> Textiles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119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C Swaminatha Mudaliar Sons And Co</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4702">
                <a:tc>
                  <a:txBody>
                    <a:bodyPr/>
                    <a:lstStyle/>
                    <a:p>
                      <a:pPr algn="ctr" fontAlgn="ctr"/>
                      <a:r>
                        <a:rPr lang="en-US" sz="900" b="1" i="0" u="none" strike="noStrike">
                          <a:solidFill>
                            <a:srgbClr val="000000"/>
                          </a:solidFill>
                          <a:highlight>
                            <a:srgbClr val="00FF00"/>
                          </a:highlight>
                          <a:latin typeface="Calibri Light"/>
                        </a:rPr>
                        <a:t>Abhitex International,</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103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Ramana Textiles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4702">
                <a:tc>
                  <a:txBody>
                    <a:bodyPr/>
                    <a:lstStyle/>
                    <a:p>
                      <a:pPr algn="ctr" fontAlgn="ctr"/>
                      <a:r>
                        <a:rPr lang="en-US" sz="900" b="1" i="0" u="none" strike="noStrike">
                          <a:solidFill>
                            <a:srgbClr val="000000"/>
                          </a:solidFill>
                          <a:highlight>
                            <a:srgbClr val="00FF00"/>
                          </a:highlight>
                          <a:latin typeface="Calibri Light"/>
                        </a:rPr>
                        <a:t>K G Petrochem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97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Asian Fabricx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4702">
                <a:tc>
                  <a:txBody>
                    <a:bodyPr/>
                    <a:lstStyle/>
                    <a:p>
                      <a:pPr algn="ctr" fontAlgn="ctr"/>
                      <a:r>
                        <a:rPr lang="en-US" sz="900" b="1" i="0" u="none" strike="noStrike">
                          <a:solidFill>
                            <a:srgbClr val="000000"/>
                          </a:solidFill>
                          <a:highlight>
                            <a:srgbClr val="00FF00"/>
                          </a:highlight>
                          <a:latin typeface="Calibri Light"/>
                        </a:rPr>
                        <a:t>Ashnoor Textiles Mills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92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Synthesis Home Textiles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4702">
                <a:tc>
                  <a:txBody>
                    <a:bodyPr/>
                    <a:lstStyle/>
                    <a:p>
                      <a:pPr algn="ctr" fontAlgn="ctr"/>
                      <a:r>
                        <a:rPr lang="en-US" sz="900" b="1" i="0" u="none" strike="noStrike">
                          <a:solidFill>
                            <a:srgbClr val="000000"/>
                          </a:solidFill>
                          <a:highlight>
                            <a:srgbClr val="00FF00"/>
                          </a:highlight>
                          <a:latin typeface="Calibri Light"/>
                        </a:rPr>
                        <a:t>Jvs Export</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71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Amber Home</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4702">
                <a:tc>
                  <a:txBody>
                    <a:bodyPr/>
                    <a:lstStyle/>
                    <a:p>
                      <a:pPr algn="ctr" fontAlgn="ctr"/>
                      <a:r>
                        <a:rPr lang="en-US" sz="900" b="1" i="0" u="none" strike="noStrike">
                          <a:solidFill>
                            <a:srgbClr val="000000"/>
                          </a:solidFill>
                          <a:highlight>
                            <a:srgbClr val="00FF00"/>
                          </a:highlight>
                          <a:latin typeface="Calibri Light"/>
                        </a:rPr>
                        <a:t>Star Multi Fab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60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Rituraj</a:t>
                      </a:r>
                      <a:r>
                        <a:rPr lang="en-US" sz="900" b="0" i="0" u="none" strike="noStrike" dirty="0">
                          <a:solidFill>
                            <a:srgbClr val="000000"/>
                          </a:solidFill>
                          <a:latin typeface="Calibri Light"/>
                        </a:rPr>
                        <a:t> Textile &amp; General </a:t>
                      </a:r>
                      <a:r>
                        <a:rPr lang="en-US" sz="900" b="0" i="0" u="none" strike="noStrike" dirty="0" err="1">
                          <a:solidFill>
                            <a:srgbClr val="000000"/>
                          </a:solidFill>
                          <a:latin typeface="Calibri Light"/>
                        </a:rPr>
                        <a:t>Inds</a:t>
                      </a:r>
                      <a:r>
                        <a:rPr lang="en-US" sz="900" b="0" i="0" u="none" strike="noStrike" dirty="0">
                          <a:solidFill>
                            <a:srgbClr val="000000"/>
                          </a:solidFill>
                          <a:latin typeface="Calibri Light"/>
                        </a:rPr>
                        <a:t> </a:t>
                      </a:r>
                      <a:r>
                        <a:rPr lang="en-US" sz="900" b="0" i="0" u="none" strike="noStrike" dirty="0" err="1">
                          <a:solidFill>
                            <a:srgbClr val="000000"/>
                          </a:solidFill>
                          <a:latin typeface="Calibri Light"/>
                        </a:rPr>
                        <a:t>Pvt</a:t>
                      </a:r>
                      <a:r>
                        <a:rPr lang="en-US" sz="900" b="0" i="0" u="none" strike="noStrike" dirty="0">
                          <a:solidFill>
                            <a:srgbClr val="000000"/>
                          </a:solidFill>
                          <a:latin typeface="Calibri Light"/>
                        </a:rPr>
                        <a:t>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4702">
                <a:tc>
                  <a:txBody>
                    <a:bodyPr/>
                    <a:lstStyle/>
                    <a:p>
                      <a:pPr algn="ctr" fontAlgn="ctr"/>
                      <a:r>
                        <a:rPr lang="en-US" sz="900" b="1" i="0" u="none" strike="noStrike">
                          <a:solidFill>
                            <a:srgbClr val="000000"/>
                          </a:solidFill>
                          <a:highlight>
                            <a:srgbClr val="00FF00"/>
                          </a:highlight>
                          <a:latin typeface="Calibri Light"/>
                        </a:rPr>
                        <a:t>Golden Terry Towel Pvt.Ltd.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56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Hindustan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4702">
                <a:tc>
                  <a:txBody>
                    <a:bodyPr/>
                    <a:lstStyle/>
                    <a:p>
                      <a:pPr algn="ctr" fontAlgn="ctr"/>
                      <a:r>
                        <a:rPr lang="en-US" sz="900" b="1" i="0" u="none" strike="noStrike">
                          <a:solidFill>
                            <a:srgbClr val="000000"/>
                          </a:solidFill>
                          <a:highlight>
                            <a:srgbClr val="00FF00"/>
                          </a:highlight>
                          <a:latin typeface="Calibri Light"/>
                        </a:rPr>
                        <a:t>Intermarket India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52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Santh</a:t>
                      </a:r>
                      <a:r>
                        <a:rPr lang="en-US" sz="900" b="0" i="0" u="none" strike="noStrike" dirty="0">
                          <a:solidFill>
                            <a:srgbClr val="000000"/>
                          </a:solidFill>
                          <a:latin typeface="Calibri Light"/>
                        </a:rPr>
                        <a:t>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4702">
                <a:tc>
                  <a:txBody>
                    <a:bodyPr/>
                    <a:lstStyle/>
                    <a:p>
                      <a:pPr algn="ctr" fontAlgn="ctr"/>
                      <a:r>
                        <a:rPr lang="en-US" sz="900" b="1" i="0" u="none" strike="noStrike" dirty="0">
                          <a:solidFill>
                            <a:srgbClr val="000000"/>
                          </a:solidFill>
                          <a:highlight>
                            <a:srgbClr val="00FF00"/>
                          </a:highlight>
                          <a:latin typeface="Calibri Light"/>
                        </a:rPr>
                        <a:t>Nandan Terry Private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highlight>
                            <a:srgbClr val="FF00FF"/>
                          </a:highlight>
                          <a:latin typeface="Calibri Light"/>
                        </a:rPr>
                        <a:t>             48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Marda</a:t>
                      </a:r>
                      <a:r>
                        <a:rPr lang="en-US" sz="900" b="0" i="0" u="none" strike="noStrike" dirty="0">
                          <a:solidFill>
                            <a:srgbClr val="000000"/>
                          </a:solidFill>
                          <a:latin typeface="Calibri Light"/>
                        </a:rPr>
                        <a:t> </a:t>
                      </a:r>
                      <a:r>
                        <a:rPr lang="en-US" sz="900" b="0" i="0" u="none" strike="noStrike" dirty="0" err="1">
                          <a:solidFill>
                            <a:srgbClr val="000000"/>
                          </a:solidFill>
                          <a:latin typeface="Calibri Light"/>
                        </a:rPr>
                        <a:t>Impex</a:t>
                      </a:r>
                      <a:endParaRPr lang="en-US" sz="900" b="0" i="0" u="none" strike="noStrike" dirty="0">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4702">
                <a:tc>
                  <a:txBody>
                    <a:bodyPr/>
                    <a:lstStyle/>
                    <a:p>
                      <a:pPr algn="ctr" fontAlgn="ctr"/>
                      <a:r>
                        <a:rPr lang="en-US" sz="900" b="0" i="0" u="none" strike="noStrike">
                          <a:solidFill>
                            <a:srgbClr val="000000"/>
                          </a:solidFill>
                          <a:latin typeface="Calibri Light"/>
                        </a:rPr>
                        <a:t>Ishwar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1%</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Homelines</a:t>
                      </a:r>
                      <a:r>
                        <a:rPr lang="en-US" sz="900" b="0" i="0" u="none" strike="noStrike" dirty="0">
                          <a:solidFill>
                            <a:srgbClr val="000000"/>
                          </a:solidFill>
                          <a:latin typeface="Calibri Light"/>
                        </a:rPr>
                        <a:t> Textiles,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4702">
                <a:tc>
                  <a:txBody>
                    <a:bodyPr/>
                    <a:lstStyle/>
                    <a:p>
                      <a:pPr algn="ctr" fontAlgn="ctr"/>
                      <a:r>
                        <a:rPr lang="en-US" sz="900" b="0" i="0" u="none" strike="noStrike">
                          <a:solidFill>
                            <a:srgbClr val="000000"/>
                          </a:solidFill>
                          <a:latin typeface="Calibri Light"/>
                        </a:rPr>
                        <a:t>Antaric Merchandising</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Katyani</a:t>
                      </a:r>
                      <a:r>
                        <a:rPr lang="en-US" sz="900" b="0" i="0" u="none" strike="noStrike" dirty="0">
                          <a:solidFill>
                            <a:srgbClr val="000000"/>
                          </a:solidFill>
                          <a:latin typeface="Calibri Light"/>
                        </a:rPr>
                        <a:t> Exports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4702">
                <a:tc>
                  <a:txBody>
                    <a:bodyPr/>
                    <a:lstStyle/>
                    <a:p>
                      <a:pPr algn="ctr" fontAlgn="ctr"/>
                      <a:r>
                        <a:rPr lang="en-US" sz="900" b="0" i="0" u="none" strike="noStrike">
                          <a:solidFill>
                            <a:srgbClr val="000000"/>
                          </a:solidFill>
                          <a:latin typeface="Calibri Light"/>
                        </a:rPr>
                        <a:t>Concorde Textiles.,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900" b="0" i="0" u="none" strike="noStrike">
                          <a:solidFill>
                            <a:srgbClr val="000000"/>
                          </a:solidFill>
                          <a:latin typeface="Calibri Light"/>
                        </a:rPr>
                        <a:t>Tracon Export Services Pvt.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4702">
                <a:tc>
                  <a:txBody>
                    <a:bodyPr/>
                    <a:lstStyle/>
                    <a:p>
                      <a:pPr algn="ctr" fontAlgn="ctr"/>
                      <a:r>
                        <a:rPr lang="en-US" sz="900" b="0" i="0" u="none" strike="noStrike">
                          <a:solidFill>
                            <a:srgbClr val="000000"/>
                          </a:solidFill>
                          <a:latin typeface="Calibri Light"/>
                        </a:rPr>
                        <a:t>Vallabh Textiles Company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Crown International</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49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54702">
                <a:tc>
                  <a:txBody>
                    <a:bodyPr/>
                    <a:lstStyle/>
                    <a:p>
                      <a:pPr algn="ctr" fontAlgn="ctr"/>
                      <a:r>
                        <a:rPr lang="en-US" sz="900" b="0" i="0" u="none" strike="noStrike">
                          <a:solidFill>
                            <a:srgbClr val="000000"/>
                          </a:solidFill>
                          <a:latin typeface="Calibri Light"/>
                        </a:rPr>
                        <a:t>Welspun India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30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Ask Apparels,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4702">
                <a:tc>
                  <a:txBody>
                    <a:bodyPr/>
                    <a:lstStyle/>
                    <a:p>
                      <a:pPr algn="ctr" fontAlgn="ctr"/>
                      <a:r>
                        <a:rPr lang="en-US" sz="900" b="0" i="0" u="none" strike="noStrike">
                          <a:solidFill>
                            <a:srgbClr val="000000"/>
                          </a:solidFill>
                          <a:latin typeface="Calibri Light"/>
                        </a:rPr>
                        <a:t>Home Trendz Inc.</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Rupy Fashions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4702">
                <a:tc>
                  <a:txBody>
                    <a:bodyPr/>
                    <a:lstStyle/>
                    <a:p>
                      <a:pPr algn="ctr" fontAlgn="ctr"/>
                      <a:r>
                        <a:rPr lang="en-US" sz="900" b="0" i="0" u="none" strike="noStrike">
                          <a:solidFill>
                            <a:srgbClr val="000000"/>
                          </a:solidFill>
                          <a:latin typeface="Calibri Light"/>
                        </a:rPr>
                        <a:t>Akshay Enterprises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Regency Exports </a:t>
                      </a:r>
                      <a:r>
                        <a:rPr lang="en-US" sz="900" b="0" i="0" u="none" strike="noStrike" dirty="0" err="1">
                          <a:solidFill>
                            <a:srgbClr val="000000"/>
                          </a:solidFill>
                          <a:latin typeface="Calibri Light"/>
                        </a:rPr>
                        <a:t>Pvt.Ltd</a:t>
                      </a:r>
                      <a:r>
                        <a:rPr lang="en-US" sz="900" b="0" i="0" u="none" strike="noStrike" dirty="0">
                          <a:solidFill>
                            <a:srgbClr val="000000"/>
                          </a:solidFill>
                          <a:latin typeface="Calibri Light"/>
                        </a:rPr>
                        <a:t>.</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4702">
                <a:tc>
                  <a:txBody>
                    <a:bodyPr/>
                    <a:lstStyle/>
                    <a:p>
                      <a:pPr algn="ctr" fontAlgn="ctr"/>
                      <a:r>
                        <a:rPr lang="en-US" sz="900" b="0" i="0" u="none" strike="noStrike">
                          <a:solidFill>
                            <a:srgbClr val="000000"/>
                          </a:solidFill>
                          <a:latin typeface="Calibri Light"/>
                        </a:rPr>
                        <a:t>Atlas Export Enterprises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Ishwar </a:t>
                      </a:r>
                      <a:r>
                        <a:rPr lang="en-US" sz="900" b="0" i="0" u="none" strike="noStrike" dirty="0" err="1">
                          <a:solidFill>
                            <a:srgbClr val="000000"/>
                          </a:solidFill>
                          <a:latin typeface="Calibri Light"/>
                        </a:rPr>
                        <a:t>Tex</a:t>
                      </a:r>
                      <a:r>
                        <a:rPr lang="en-US" sz="900" b="0" i="0" u="none" strike="noStrike" dirty="0">
                          <a:solidFill>
                            <a:srgbClr val="000000"/>
                          </a:solidFill>
                          <a:latin typeface="Calibri Light"/>
                        </a:rPr>
                        <a:t> </a:t>
                      </a:r>
                      <a:r>
                        <a:rPr lang="en-US" sz="900" b="0" i="0" u="none" strike="noStrike" dirty="0" err="1">
                          <a:solidFill>
                            <a:srgbClr val="000000"/>
                          </a:solidFill>
                          <a:latin typeface="Calibri Light"/>
                        </a:rPr>
                        <a:t>Llp</a:t>
                      </a:r>
                      <a:endParaRPr lang="en-US" sz="900" b="0" i="0" u="none" strike="noStrike" dirty="0">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11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4702">
                <a:tc>
                  <a:txBody>
                    <a:bodyPr/>
                    <a:lstStyle/>
                    <a:p>
                      <a:pPr algn="ctr" fontAlgn="ctr"/>
                      <a:r>
                        <a:rPr lang="en-US" sz="900" b="0" i="0" u="none" strike="noStrike">
                          <a:solidFill>
                            <a:srgbClr val="000000"/>
                          </a:solidFill>
                          <a:latin typeface="Calibri Light"/>
                        </a:rPr>
                        <a:t>Sara Textiles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Melvin International,</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54702">
                <a:tc>
                  <a:txBody>
                    <a:bodyPr/>
                    <a:lstStyle/>
                    <a:p>
                      <a:pPr algn="ctr" fontAlgn="ctr"/>
                      <a:r>
                        <a:rPr lang="en-US" sz="900" b="0" i="0" u="none" strike="noStrike">
                          <a:solidFill>
                            <a:srgbClr val="000000"/>
                          </a:solidFill>
                          <a:latin typeface="Calibri Light"/>
                        </a:rPr>
                        <a:t>S K Solutions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Vishal Fabrics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55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54702">
                <a:tc>
                  <a:txBody>
                    <a:bodyPr/>
                    <a:lstStyle/>
                    <a:p>
                      <a:pPr algn="ctr" fontAlgn="ctr"/>
                      <a:r>
                        <a:rPr lang="en-US" sz="900" b="0" i="0" u="none" strike="noStrike">
                          <a:solidFill>
                            <a:srgbClr val="000000"/>
                          </a:solidFill>
                          <a:latin typeface="Calibri Light"/>
                        </a:rPr>
                        <a:t>Alok Industries Limited.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24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err="1">
                          <a:solidFill>
                            <a:srgbClr val="000000"/>
                          </a:solidFill>
                          <a:latin typeface="Calibri Light"/>
                        </a:rPr>
                        <a:t>Parthas</a:t>
                      </a:r>
                      <a:r>
                        <a:rPr lang="en-US" sz="900" b="0" i="0" u="none" strike="noStrike" dirty="0">
                          <a:solidFill>
                            <a:srgbClr val="000000"/>
                          </a:solidFill>
                          <a:latin typeface="Calibri Light"/>
                        </a:rPr>
                        <a:t> Textiles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56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54702">
                <a:tc>
                  <a:txBody>
                    <a:bodyPr/>
                    <a:lstStyle/>
                    <a:p>
                      <a:pPr algn="ctr" fontAlgn="ctr"/>
                      <a:r>
                        <a:rPr lang="en-US" sz="900" b="0" i="0" u="none" strike="noStrike">
                          <a:solidFill>
                            <a:srgbClr val="000000"/>
                          </a:solidFill>
                          <a:latin typeface="Calibri Light"/>
                        </a:rPr>
                        <a:t>Himatsingka Seide Ltd</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28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a:solidFill>
                            <a:srgbClr val="000000"/>
                          </a:solidFill>
                          <a:latin typeface="Calibri Light"/>
                        </a:rPr>
                        <a:t>Priya Handlooms,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10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57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8"/>
                  </a:ext>
                </a:extLst>
              </a:tr>
              <a:tr h="154702">
                <a:tc>
                  <a:txBody>
                    <a:bodyPr/>
                    <a:lstStyle/>
                    <a:p>
                      <a:pPr algn="ctr" fontAlgn="ctr"/>
                      <a:r>
                        <a:rPr lang="en-US" sz="900" b="0" i="0" u="none" strike="noStrike">
                          <a:solidFill>
                            <a:srgbClr val="000000"/>
                          </a:solidFill>
                          <a:latin typeface="Calibri Light"/>
                        </a:rPr>
                        <a:t>Dhanalakshmi Weaving Works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22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29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0%</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latin typeface="Calibri Light"/>
                        </a:rPr>
                        <a:t>Others</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latin typeface="Calibri Light"/>
                        </a:rPr>
                        <a:t>           1,933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Calibri Light"/>
                        </a:rPr>
                        <a:t>22%</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54702">
                <a:tc>
                  <a:txBody>
                    <a:bodyPr/>
                    <a:lstStyle/>
                    <a:p>
                      <a:pPr algn="ctr" fontAlgn="ctr"/>
                      <a:endParaRPr lang="en-US" sz="900" b="0" i="0" u="none" strike="noStrike">
                        <a:solidFill>
                          <a:srgbClr val="000000"/>
                        </a:solidFill>
                        <a:latin typeface="Calibri Light"/>
                      </a:endParaRPr>
                    </a:p>
                  </a:txBody>
                  <a:tcPr marL="5086" marR="5086" marT="508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a:solidFill>
                          <a:srgbClr val="000000"/>
                        </a:solidFill>
                        <a:latin typeface="Calibri Light"/>
                      </a:endParaRPr>
                    </a:p>
                  </a:txBody>
                  <a:tcPr marL="5086" marR="5086" marT="508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dirty="0">
                        <a:solidFill>
                          <a:srgbClr val="000000"/>
                        </a:solidFill>
                        <a:latin typeface="Calibri Light"/>
                      </a:endParaRPr>
                    </a:p>
                  </a:txBody>
                  <a:tcPr marL="5086" marR="5086" marT="508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a:solidFill>
                          <a:srgbClr val="000000"/>
                        </a:solidFill>
                        <a:latin typeface="Calibri Light"/>
                      </a:endParaRPr>
                    </a:p>
                  </a:txBody>
                  <a:tcPr marL="5086" marR="5086" marT="508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a:solidFill>
                          <a:srgbClr val="000000"/>
                        </a:solidFill>
                        <a:latin typeface="Calibri Light"/>
                      </a:endParaRPr>
                    </a:p>
                  </a:txBody>
                  <a:tcPr marL="5086" marR="5086" marT="5086"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1" i="0" u="none" strike="noStrike" dirty="0">
                          <a:solidFill>
                            <a:srgbClr val="000000"/>
                          </a:solidFill>
                          <a:highlight>
                            <a:srgbClr val="FF00FF"/>
                          </a:highlight>
                          <a:latin typeface="Calibri Light"/>
                        </a:rPr>
                        <a:t>Total Towel Export From Country</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solidFill>
                            <a:srgbClr val="000000"/>
                          </a:solidFill>
                          <a:highlight>
                            <a:srgbClr val="FF00FF"/>
                          </a:highlight>
                          <a:latin typeface="Calibri Light"/>
                        </a:rPr>
                        <a:t>         8,600 </a:t>
                      </a:r>
                    </a:p>
                  </a:txBody>
                  <a:tcPr marL="5086" marR="5086" marT="50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endParaRPr lang="en-US" sz="900" b="0" i="0" u="none" strike="noStrike" dirty="0">
                        <a:solidFill>
                          <a:srgbClr val="000000"/>
                        </a:solidFill>
                        <a:latin typeface="Calibri Light"/>
                      </a:endParaRPr>
                    </a:p>
                  </a:txBody>
                  <a:tcPr marL="5086" marR="5086" marT="508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dirty="0">
                        <a:solidFill>
                          <a:srgbClr val="000000"/>
                        </a:solidFill>
                        <a:latin typeface="Calibri Light"/>
                      </a:endParaRPr>
                    </a:p>
                  </a:txBody>
                  <a:tcPr marL="5086" marR="5086" marT="5086"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30"/>
                  </a:ext>
                </a:extLst>
              </a:tr>
            </a:tbl>
          </a:graphicData>
        </a:graphic>
      </p:graphicFrame>
      <p:sp>
        <p:nvSpPr>
          <p:cNvPr id="6" name="Oval 5">
            <a:extLst>
              <a:ext uri="{FF2B5EF4-FFF2-40B4-BE49-F238E27FC236}">
                <a16:creationId xmlns:a16="http://schemas.microsoft.com/office/drawing/2014/main" id="{1271FB4E-F5D8-4F2B-8764-0065446958A0}"/>
              </a:ext>
            </a:extLst>
          </p:cNvPr>
          <p:cNvSpPr/>
          <p:nvPr/>
        </p:nvSpPr>
        <p:spPr>
          <a:xfrm>
            <a:off x="6427694" y="5136776"/>
            <a:ext cx="636494" cy="34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047F3C-417D-437A-BFD8-CB7FA1C7BC70}"/>
              </a:ext>
            </a:extLst>
          </p:cNvPr>
          <p:cNvSpPr txBox="1"/>
          <p:nvPr/>
        </p:nvSpPr>
        <p:spPr>
          <a:xfrm>
            <a:off x="7064188" y="5190566"/>
            <a:ext cx="2079812" cy="461665"/>
          </a:xfrm>
          <a:prstGeom prst="rect">
            <a:avLst/>
          </a:prstGeom>
          <a:noFill/>
        </p:spPr>
        <p:txBody>
          <a:bodyPr wrap="square" rtlCol="0">
            <a:spAutoFit/>
          </a:bodyPr>
          <a:lstStyle/>
          <a:p>
            <a:r>
              <a:rPr lang="en-US" sz="1200" b="1" dirty="0">
                <a:highlight>
                  <a:srgbClr val="FFFF00"/>
                </a:highlight>
              </a:rPr>
              <a:t>Our Share 19% where we are the world largest capacity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378" y="-82118"/>
            <a:ext cx="8501090" cy="571504"/>
          </a:xfrm>
          <a:prstGeom prst="rect">
            <a:avLst/>
          </a:prstGeom>
        </p:spPr>
        <p:txBody>
          <a:bodyPr/>
          <a:lstStyle/>
          <a:p>
            <a:pPr lvl="0">
              <a:spcBef>
                <a:spcPct val="0"/>
              </a:spcBef>
              <a:defRPr/>
            </a:pPr>
            <a:r>
              <a:rPr lang="en-IN" sz="2400" b="1" dirty="0">
                <a:solidFill>
                  <a:schemeClr val="tx2"/>
                </a:solidFill>
              </a:rPr>
              <a:t>Towel India Exports – Segment cum Top Exporter wise</a:t>
            </a:r>
            <a:endParaRPr lang="en-IN" sz="3200" b="1" dirty="0">
              <a:solidFill>
                <a:schemeClr val="tx2"/>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28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21" name="Straight Connector 20"/>
          <p:cNvCxnSpPr/>
          <p:nvPr/>
        </p:nvCxnSpPr>
        <p:spPr>
          <a:xfrm flipV="1">
            <a:off x="3486339" y="380158"/>
            <a:ext cx="5369186" cy="1476"/>
          </a:xfrm>
          <a:prstGeom prst="line">
            <a:avLst/>
          </a:prstGeom>
          <a:ln w="6350">
            <a:solidFill>
              <a:srgbClr val="008576"/>
            </a:solidFill>
          </a:ln>
        </p:spPr>
        <p:style>
          <a:lnRef idx="1">
            <a:schemeClr val="accent1"/>
          </a:lnRef>
          <a:fillRef idx="0">
            <a:schemeClr val="accent1"/>
          </a:fillRef>
          <a:effectRef idx="0">
            <a:schemeClr val="accent1"/>
          </a:effectRef>
          <a:fontRef idx="minor">
            <a:schemeClr val="tx1"/>
          </a:fontRef>
        </p:style>
      </p:cxnSp>
      <p:sp>
        <p:nvSpPr>
          <p:cNvPr id="44" name="Title 1"/>
          <p:cNvSpPr txBox="1">
            <a:spLocks/>
          </p:cNvSpPr>
          <p:nvPr/>
        </p:nvSpPr>
        <p:spPr>
          <a:xfrm>
            <a:off x="359479" y="3278612"/>
            <a:ext cx="2353241" cy="214030"/>
          </a:xfrm>
          <a:prstGeom prst="rect">
            <a:avLst/>
          </a:prstGeom>
          <a:effectLst/>
        </p:spPr>
        <p:txBody>
          <a:bodyPr anchor="ctr">
            <a:noAutofit/>
          </a:bodyPr>
          <a:lstStyle/>
          <a:p>
            <a:pPr lvl="0">
              <a:spcBef>
                <a:spcPct val="0"/>
              </a:spcBef>
              <a:defRPr/>
            </a:pPr>
            <a:endParaRPr lang="en-IN" sz="1200" b="1" dirty="0">
              <a:solidFill>
                <a:schemeClr val="bg1"/>
              </a:solidFill>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3723604893"/>
              </p:ext>
            </p:extLst>
          </p:nvPr>
        </p:nvGraphicFramePr>
        <p:xfrm>
          <a:off x="163286" y="278295"/>
          <a:ext cx="8817427" cy="4834393"/>
        </p:xfrm>
        <a:graphic>
          <a:graphicData uri="http://schemas.openxmlformats.org/drawingml/2006/table">
            <a:tbl>
              <a:tblPr/>
              <a:tblGrid>
                <a:gridCol w="510752">
                  <a:extLst>
                    <a:ext uri="{9D8B030D-6E8A-4147-A177-3AD203B41FA5}">
                      <a16:colId xmlns:a16="http://schemas.microsoft.com/office/drawing/2014/main" val="20000"/>
                    </a:ext>
                  </a:extLst>
                </a:gridCol>
                <a:gridCol w="501466">
                  <a:extLst>
                    <a:ext uri="{9D8B030D-6E8A-4147-A177-3AD203B41FA5}">
                      <a16:colId xmlns:a16="http://schemas.microsoft.com/office/drawing/2014/main" val="20001"/>
                    </a:ext>
                  </a:extLst>
                </a:gridCol>
                <a:gridCol w="438781">
                  <a:extLst>
                    <a:ext uri="{9D8B030D-6E8A-4147-A177-3AD203B41FA5}">
                      <a16:colId xmlns:a16="http://schemas.microsoft.com/office/drawing/2014/main" val="20002"/>
                    </a:ext>
                  </a:extLst>
                </a:gridCol>
                <a:gridCol w="427174">
                  <a:extLst>
                    <a:ext uri="{9D8B030D-6E8A-4147-A177-3AD203B41FA5}">
                      <a16:colId xmlns:a16="http://schemas.microsoft.com/office/drawing/2014/main" val="20003"/>
                    </a:ext>
                  </a:extLst>
                </a:gridCol>
                <a:gridCol w="547897">
                  <a:extLst>
                    <a:ext uri="{9D8B030D-6E8A-4147-A177-3AD203B41FA5}">
                      <a16:colId xmlns:a16="http://schemas.microsoft.com/office/drawing/2014/main" val="20004"/>
                    </a:ext>
                  </a:extLst>
                </a:gridCol>
                <a:gridCol w="742913">
                  <a:extLst>
                    <a:ext uri="{9D8B030D-6E8A-4147-A177-3AD203B41FA5}">
                      <a16:colId xmlns:a16="http://schemas.microsoft.com/office/drawing/2014/main" val="20005"/>
                    </a:ext>
                  </a:extLst>
                </a:gridCol>
                <a:gridCol w="325024">
                  <a:extLst>
                    <a:ext uri="{9D8B030D-6E8A-4147-A177-3AD203B41FA5}">
                      <a16:colId xmlns:a16="http://schemas.microsoft.com/office/drawing/2014/main" val="20006"/>
                    </a:ext>
                  </a:extLst>
                </a:gridCol>
                <a:gridCol w="594329">
                  <a:extLst>
                    <a:ext uri="{9D8B030D-6E8A-4147-A177-3AD203B41FA5}">
                      <a16:colId xmlns:a16="http://schemas.microsoft.com/office/drawing/2014/main" val="20007"/>
                    </a:ext>
                  </a:extLst>
                </a:gridCol>
                <a:gridCol w="547897">
                  <a:extLst>
                    <a:ext uri="{9D8B030D-6E8A-4147-A177-3AD203B41FA5}">
                      <a16:colId xmlns:a16="http://schemas.microsoft.com/office/drawing/2014/main" val="20008"/>
                    </a:ext>
                  </a:extLst>
                </a:gridCol>
                <a:gridCol w="455033">
                  <a:extLst>
                    <a:ext uri="{9D8B030D-6E8A-4147-A177-3AD203B41FA5}">
                      <a16:colId xmlns:a16="http://schemas.microsoft.com/office/drawing/2014/main" val="20009"/>
                    </a:ext>
                  </a:extLst>
                </a:gridCol>
                <a:gridCol w="482891">
                  <a:extLst>
                    <a:ext uri="{9D8B030D-6E8A-4147-A177-3AD203B41FA5}">
                      <a16:colId xmlns:a16="http://schemas.microsoft.com/office/drawing/2014/main" val="20010"/>
                    </a:ext>
                  </a:extLst>
                </a:gridCol>
                <a:gridCol w="835774">
                  <a:extLst>
                    <a:ext uri="{9D8B030D-6E8A-4147-A177-3AD203B41FA5}">
                      <a16:colId xmlns:a16="http://schemas.microsoft.com/office/drawing/2014/main" val="20011"/>
                    </a:ext>
                  </a:extLst>
                </a:gridCol>
                <a:gridCol w="745233">
                  <a:extLst>
                    <a:ext uri="{9D8B030D-6E8A-4147-A177-3AD203B41FA5}">
                      <a16:colId xmlns:a16="http://schemas.microsoft.com/office/drawing/2014/main" val="20012"/>
                    </a:ext>
                  </a:extLst>
                </a:gridCol>
                <a:gridCol w="455033">
                  <a:extLst>
                    <a:ext uri="{9D8B030D-6E8A-4147-A177-3AD203B41FA5}">
                      <a16:colId xmlns:a16="http://schemas.microsoft.com/office/drawing/2014/main" val="20013"/>
                    </a:ext>
                  </a:extLst>
                </a:gridCol>
                <a:gridCol w="260017">
                  <a:extLst>
                    <a:ext uri="{9D8B030D-6E8A-4147-A177-3AD203B41FA5}">
                      <a16:colId xmlns:a16="http://schemas.microsoft.com/office/drawing/2014/main" val="20014"/>
                    </a:ext>
                  </a:extLst>
                </a:gridCol>
                <a:gridCol w="417889">
                  <a:extLst>
                    <a:ext uri="{9D8B030D-6E8A-4147-A177-3AD203B41FA5}">
                      <a16:colId xmlns:a16="http://schemas.microsoft.com/office/drawing/2014/main" val="20015"/>
                    </a:ext>
                  </a:extLst>
                </a:gridCol>
                <a:gridCol w="529324">
                  <a:extLst>
                    <a:ext uri="{9D8B030D-6E8A-4147-A177-3AD203B41FA5}">
                      <a16:colId xmlns:a16="http://schemas.microsoft.com/office/drawing/2014/main" val="20016"/>
                    </a:ext>
                  </a:extLst>
                </a:gridCol>
              </a:tblGrid>
              <a:tr h="392754">
                <a:tc>
                  <a:txBody>
                    <a:bodyPr/>
                    <a:lstStyle/>
                    <a:p>
                      <a:pPr algn="ctr" fontAlgn="b"/>
                      <a:endParaRPr lang="en-US" sz="1000" b="0" i="0" u="none" strike="noStrike" dirty="0">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1" u="none" strike="noStrike">
                          <a:solidFill>
                            <a:srgbClr val="000000"/>
                          </a:solidFill>
                          <a:latin typeface="Calibri Light"/>
                        </a:rPr>
                        <a:t>In Crores</a:t>
                      </a:r>
                    </a:p>
                  </a:txBody>
                  <a:tcPr marL="4818" marR="4818" marT="481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2754">
                <a:tc>
                  <a:txBody>
                    <a:bodyPr/>
                    <a:lstStyle/>
                    <a:p>
                      <a:pPr algn="ctr" fontAlgn="ctr"/>
                      <a:r>
                        <a:rPr lang="en-US" sz="1000" b="1" i="0" u="none" strike="noStrike">
                          <a:solidFill>
                            <a:srgbClr val="FFFFFF"/>
                          </a:solidFill>
                          <a:latin typeface="Calibri Light"/>
                        </a:rPr>
                        <a:t>Segment</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Welspun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Trident</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Kapoor</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 C Terry</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Riba Textiles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 E 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Sudarshan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Sharadha</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Abhitex</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Ashnoor</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K G Petrochem</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Golden Terry</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Nandan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JVS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Others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1"/>
                  </a:ext>
                </a:extLst>
              </a:tr>
              <a:tr h="392754">
                <a:tc>
                  <a:txBody>
                    <a:bodyPr/>
                    <a:lstStyle/>
                    <a:p>
                      <a:pPr algn="ctr" fontAlgn="ctr"/>
                      <a:r>
                        <a:rPr lang="en-US" sz="1000" b="0" i="0" u="none" strike="noStrike">
                          <a:solidFill>
                            <a:srgbClr val="000000"/>
                          </a:solidFill>
                          <a:latin typeface="Calibri Light"/>
                        </a:rPr>
                        <a:t>US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2,034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1,160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519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126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57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75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59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129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95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131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101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45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56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837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5,446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2754">
                <a:tc>
                  <a:txBody>
                    <a:bodyPr/>
                    <a:lstStyle/>
                    <a:p>
                      <a:pPr algn="ctr" fontAlgn="ctr"/>
                      <a:r>
                        <a:rPr lang="en-US" sz="1000" b="0" i="0" u="none" strike="noStrike">
                          <a:solidFill>
                            <a:srgbClr val="000000"/>
                          </a:solidFill>
                          <a:latin typeface="Calibri Light"/>
                        </a:rPr>
                        <a:t>ROW</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111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126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28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69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105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41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95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24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26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72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51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773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1,540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2754">
                <a:tc>
                  <a:txBody>
                    <a:bodyPr/>
                    <a:lstStyle/>
                    <a:p>
                      <a:pPr algn="ctr" fontAlgn="ctr"/>
                      <a:r>
                        <a:rPr lang="en-US" sz="1000" b="0" i="0" u="none" strike="noStrike">
                          <a:solidFill>
                            <a:srgbClr val="000000"/>
                          </a:solidFill>
                          <a:latin typeface="Calibri Light"/>
                        </a:rPr>
                        <a:t>EU</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133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00FF00"/>
                          </a:highlight>
                          <a:latin typeface="Calibri Light"/>
                        </a:rPr>
                        <a:t>       309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20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39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37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495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1,074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2754">
                <a:tc>
                  <a:txBody>
                    <a:bodyPr/>
                    <a:lstStyle/>
                    <a:p>
                      <a:pPr algn="ctr" fontAlgn="ctr"/>
                      <a:r>
                        <a:rPr lang="en-US" sz="1000" b="0" i="0" u="none" strike="noStrike">
                          <a:solidFill>
                            <a:srgbClr val="000000"/>
                          </a:solidFill>
                          <a:latin typeface="Calibri Light"/>
                        </a:rPr>
                        <a:t>UK</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225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51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4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4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49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32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highlight>
                            <a:srgbClr val="FFFF00"/>
                          </a:highlight>
                          <a:latin typeface="Calibri Light"/>
                        </a:rPr>
                        <a:t>                    15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latin typeface="Calibri Light"/>
                        </a:rPr>
                        <a:t>   20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Calibri Light"/>
                        </a:rPr>
                        <a:t>      132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539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9914">
                <a:tc>
                  <a:txBody>
                    <a:bodyPr/>
                    <a:lstStyle/>
                    <a:p>
                      <a:pPr algn="ctr" fontAlgn="ctr"/>
                      <a:r>
                        <a:rPr lang="en-US" sz="1000" b="1" i="0" u="none" strike="noStrike">
                          <a:solidFill>
                            <a:srgbClr val="000000"/>
                          </a:solidFill>
                          <a:latin typeface="Calibri Light"/>
                        </a:rPr>
                        <a:t>Total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Light"/>
                        </a:rPr>
                        <a:t>   2,503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1,645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Light"/>
                        </a:rPr>
                        <a:t>    552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Calibri Light"/>
                        </a:rPr>
                        <a:t>       219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201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201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161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160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147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137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129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125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103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latin typeface="Calibri Light"/>
                        </a:rPr>
                        <a:t> 79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2,237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Calibri Light"/>
                        </a:rPr>
                        <a:t>    8,600 </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5631">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a:solidFill>
                          <a:srgbClr val="000000"/>
                        </a:solidFill>
                        <a:latin typeface="Calibri Light"/>
                      </a:endParaRPr>
                    </a:p>
                  </a:txBody>
                  <a:tcPr marL="4818" marR="4818" marT="481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92754">
                <a:tc>
                  <a:txBody>
                    <a:bodyPr/>
                    <a:lstStyle/>
                    <a:p>
                      <a:pPr algn="ctr" fontAlgn="ctr"/>
                      <a:r>
                        <a:rPr lang="en-US" sz="1000" b="1" i="0" u="none" strike="noStrike">
                          <a:solidFill>
                            <a:srgbClr val="FFFFFF"/>
                          </a:solidFill>
                          <a:latin typeface="Calibri Light"/>
                        </a:rPr>
                        <a:t>Segment</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Welspun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Trident</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dirty="0">
                          <a:solidFill>
                            <a:srgbClr val="FFFFFF"/>
                          </a:solidFill>
                          <a:latin typeface="Calibri Light"/>
                        </a:rPr>
                        <a:t>Kapoor</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 C Terry</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dirty="0" err="1">
                          <a:solidFill>
                            <a:srgbClr val="FFFFFF"/>
                          </a:solidFill>
                          <a:latin typeface="Calibri Light"/>
                        </a:rPr>
                        <a:t>Riba</a:t>
                      </a:r>
                      <a:r>
                        <a:rPr lang="en-US" sz="1000" b="1" i="0" u="none" strike="noStrike" dirty="0">
                          <a:solidFill>
                            <a:srgbClr val="FFFFFF"/>
                          </a:solidFill>
                          <a:latin typeface="Calibri Light"/>
                        </a:rPr>
                        <a:t> Textiles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 E 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Sudarshan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Sharadha</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Abhitex</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Ashnoor</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K G Petrochem</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Golden Terry</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Nandan</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JVS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Others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tc>
                  <a:txBody>
                    <a:bodyPr/>
                    <a:lstStyle/>
                    <a:p>
                      <a:pPr algn="ctr" fontAlgn="ctr"/>
                      <a:r>
                        <a:rPr lang="en-US" sz="1000" b="1" i="0" u="none" strike="noStrike">
                          <a:solidFill>
                            <a:srgbClr val="FFFFFF"/>
                          </a:solidFill>
                          <a:latin typeface="Calibri Light"/>
                        </a:rPr>
                        <a:t>Total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54061"/>
                    </a:solidFill>
                  </a:tcPr>
                </a:tc>
                <a:extLst>
                  <a:ext uri="{0D108BD9-81ED-4DB2-BD59-A6C34878D82A}">
                    <a16:rowId xmlns:a16="http://schemas.microsoft.com/office/drawing/2014/main" val="10008"/>
                  </a:ext>
                </a:extLst>
              </a:tr>
              <a:tr h="299914">
                <a:tc>
                  <a:txBody>
                    <a:bodyPr/>
                    <a:lstStyle/>
                    <a:p>
                      <a:pPr algn="ctr" fontAlgn="ctr"/>
                      <a:r>
                        <a:rPr lang="en-US" sz="1000" b="0" i="0" u="none" strike="noStrike">
                          <a:solidFill>
                            <a:srgbClr val="000000"/>
                          </a:solidFill>
                          <a:latin typeface="Calibri Light"/>
                        </a:rPr>
                        <a:t>US</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mj-lt"/>
                        </a:rPr>
                        <a:t>63%</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9914">
                <a:tc>
                  <a:txBody>
                    <a:bodyPr/>
                    <a:lstStyle/>
                    <a:p>
                      <a:pPr algn="ctr" fontAlgn="ctr"/>
                      <a:r>
                        <a:rPr lang="en-US" sz="1000" b="0" i="0" u="none" strike="noStrike">
                          <a:solidFill>
                            <a:srgbClr val="000000"/>
                          </a:solidFill>
                          <a:latin typeface="Calibri Light"/>
                        </a:rPr>
                        <a:t>ROW</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chemeClr val="bg1"/>
                          </a:solidFill>
                          <a:effectLst/>
                          <a:highlight>
                            <a:srgbClr val="FF0000"/>
                          </a:highlight>
                          <a:latin typeface="+mj-lt"/>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mj-lt"/>
                        </a:rPr>
                        <a:t>18%</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9914">
                <a:tc>
                  <a:txBody>
                    <a:bodyPr/>
                    <a:lstStyle/>
                    <a:p>
                      <a:pPr algn="ctr" fontAlgn="ctr"/>
                      <a:r>
                        <a:rPr lang="en-US" sz="1000" b="0" i="0" u="none" strike="noStrike">
                          <a:solidFill>
                            <a:srgbClr val="000000"/>
                          </a:solidFill>
                          <a:latin typeface="Calibri Light"/>
                        </a:rPr>
                        <a:t>EU</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00FF00"/>
                          </a:highlight>
                          <a:latin typeface="+mj-lt"/>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00FF00"/>
                          </a:highlight>
                          <a:latin typeface="+mj-lt"/>
                        </a:rPr>
                        <a:t>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mj-lt"/>
                        </a:rPr>
                        <a:t>12%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9914">
                <a:tc>
                  <a:txBody>
                    <a:bodyPr/>
                    <a:lstStyle/>
                    <a:p>
                      <a:pPr algn="ctr" fontAlgn="ctr"/>
                      <a:r>
                        <a:rPr lang="en-US" sz="1000" b="0" i="0" u="none" strike="noStrike">
                          <a:solidFill>
                            <a:srgbClr val="000000"/>
                          </a:solidFill>
                          <a:latin typeface="Calibri Light"/>
                        </a:rPr>
                        <a:t>UK</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chemeClr val="bg1"/>
                          </a:solidFill>
                          <a:effectLst/>
                          <a:highlight>
                            <a:srgbClr val="FF0000"/>
                          </a:highlight>
                          <a:latin typeface="+mj-lt"/>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highlight>
                            <a:srgbClr val="FFFF00"/>
                          </a:highlight>
                          <a:latin typeface="+mj-lt"/>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mj-lt"/>
                        </a:rPr>
                        <a:t>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mj-lt"/>
                        </a:rPr>
                        <a:t>6%</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9914">
                <a:tc>
                  <a:txBody>
                    <a:bodyPr/>
                    <a:lstStyle/>
                    <a:p>
                      <a:pPr algn="ctr" fontAlgn="ctr"/>
                      <a:r>
                        <a:rPr lang="en-US" sz="1000" b="1" i="0" u="none" strike="noStrike">
                          <a:solidFill>
                            <a:srgbClr val="000000"/>
                          </a:solidFill>
                          <a:latin typeface="Calibri Light"/>
                        </a:rPr>
                        <a:t>Total</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29%</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mj-lt"/>
                        </a:rPr>
                        <a:t>19%</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6%</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3%</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latin typeface="+mj-lt"/>
                        </a:rPr>
                        <a:t>2%</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mj-lt"/>
                        </a:rPr>
                        <a:t>1%</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mj-lt"/>
                        </a:rPr>
                        <a:t>1%</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latin typeface="+mj-lt"/>
                        </a:rPr>
                        <a:t>1%</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mj-lt"/>
                        </a:rPr>
                        <a:t>26%</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mj-lt"/>
                        </a:rPr>
                        <a:t>100%</a:t>
                      </a:r>
                    </a:p>
                  </a:txBody>
                  <a:tcPr marL="4818" marR="4818" marT="48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7" name="Oval 6">
            <a:extLst>
              <a:ext uri="{FF2B5EF4-FFF2-40B4-BE49-F238E27FC236}">
                <a16:creationId xmlns:a16="http://schemas.microsoft.com/office/drawing/2014/main" id="{1D9F3240-23A9-471B-89DD-B00678E47752}"/>
              </a:ext>
            </a:extLst>
          </p:cNvPr>
          <p:cNvSpPr/>
          <p:nvPr/>
        </p:nvSpPr>
        <p:spPr>
          <a:xfrm>
            <a:off x="1217852" y="2266058"/>
            <a:ext cx="503372" cy="34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1ACC96-C631-4F99-A418-0ACB3D068638}"/>
              </a:ext>
            </a:extLst>
          </p:cNvPr>
          <p:cNvSpPr/>
          <p:nvPr/>
        </p:nvSpPr>
        <p:spPr>
          <a:xfrm>
            <a:off x="3387311" y="2292951"/>
            <a:ext cx="503372" cy="34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7970123-0928-4F09-BC61-697D6A3F58BC}"/>
              </a:ext>
            </a:extLst>
          </p:cNvPr>
          <p:cNvSpPr/>
          <p:nvPr/>
        </p:nvSpPr>
        <p:spPr>
          <a:xfrm>
            <a:off x="4902345" y="2301917"/>
            <a:ext cx="503372" cy="340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E3F772-30E4-4E3C-A15E-FAAD38A313B1}"/>
              </a:ext>
            </a:extLst>
          </p:cNvPr>
          <p:cNvSpPr/>
          <p:nvPr/>
        </p:nvSpPr>
        <p:spPr>
          <a:xfrm>
            <a:off x="1622612" y="1053529"/>
            <a:ext cx="5262282" cy="396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BD2415D-36A4-4692-8B38-812A3B7E531E}"/>
              </a:ext>
            </a:extLst>
          </p:cNvPr>
          <p:cNvSpPr txBox="1"/>
          <p:nvPr/>
        </p:nvSpPr>
        <p:spPr>
          <a:xfrm>
            <a:off x="7288305" y="25231"/>
            <a:ext cx="1970631" cy="600164"/>
          </a:xfrm>
          <a:prstGeom prst="rect">
            <a:avLst/>
          </a:prstGeom>
          <a:noFill/>
        </p:spPr>
        <p:txBody>
          <a:bodyPr wrap="square" rtlCol="0">
            <a:spAutoFit/>
          </a:bodyPr>
          <a:lstStyle/>
          <a:p>
            <a:r>
              <a:rPr lang="en-US" sz="1100" b="1" dirty="0">
                <a:highlight>
                  <a:srgbClr val="FFFF00"/>
                </a:highlight>
              </a:rPr>
              <a:t>1800 Cr sales in US by six parties, 2000 Cr by WIL</a:t>
            </a:r>
          </a:p>
          <a:p>
            <a:endParaRPr lang="en-US" sz="1100" b="1" dirty="0">
              <a:highlight>
                <a:srgbClr val="FFFF00"/>
              </a:highlight>
            </a:endParaRPr>
          </a:p>
        </p:txBody>
      </p:sp>
      <p:sp>
        <p:nvSpPr>
          <p:cNvPr id="11" name="TextBox 10">
            <a:extLst>
              <a:ext uri="{FF2B5EF4-FFF2-40B4-BE49-F238E27FC236}">
                <a16:creationId xmlns:a16="http://schemas.microsoft.com/office/drawing/2014/main" id="{986A249C-40E1-4010-86EA-E242F1D28695}"/>
              </a:ext>
            </a:extLst>
          </p:cNvPr>
          <p:cNvSpPr txBox="1"/>
          <p:nvPr/>
        </p:nvSpPr>
        <p:spPr>
          <a:xfrm>
            <a:off x="111958" y="2896659"/>
            <a:ext cx="4790387" cy="430887"/>
          </a:xfrm>
          <a:prstGeom prst="rect">
            <a:avLst/>
          </a:prstGeom>
          <a:noFill/>
        </p:spPr>
        <p:txBody>
          <a:bodyPr wrap="square" rtlCol="0">
            <a:spAutoFit/>
          </a:bodyPr>
          <a:lstStyle/>
          <a:p>
            <a:r>
              <a:rPr lang="en-US" sz="1100" b="1" dirty="0">
                <a:highlight>
                  <a:srgbClr val="FFFF00"/>
                </a:highlight>
              </a:rPr>
              <a:t>100 </a:t>
            </a:r>
            <a:r>
              <a:rPr lang="en-US" sz="1100" b="1" dirty="0" err="1">
                <a:highlight>
                  <a:srgbClr val="FFFF00"/>
                </a:highlight>
              </a:rPr>
              <a:t>Crs</a:t>
            </a:r>
            <a:r>
              <a:rPr lang="en-US" sz="1100" b="1" dirty="0">
                <a:highlight>
                  <a:srgbClr val="FFFF00"/>
                </a:highlight>
              </a:rPr>
              <a:t> by Three parties in UK, 200 Crores by WIL. Trident only 50 Crores</a:t>
            </a:r>
          </a:p>
          <a:p>
            <a:endParaRPr lang="en-US" sz="1100" b="1"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TotalTime>
  <Words>7084</Words>
  <Application>Microsoft Office PowerPoint</Application>
  <PresentationFormat>On-screen Show (16:10)</PresentationFormat>
  <Paragraphs>3071</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 Light</vt:lpstr>
      <vt:lpstr>Calibri</vt:lpstr>
      <vt:lpstr>Arial</vt:lpstr>
      <vt:lpstr>Book Antiqua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GUNJAN  SHROFF</dc:creator>
  <cp:lastModifiedBy>GUNJAN  SHROFF</cp:lastModifiedBy>
  <cp:revision>74</cp:revision>
  <dcterms:created xsi:type="dcterms:W3CDTF">2019-05-26T09:15:15Z</dcterms:created>
  <dcterms:modified xsi:type="dcterms:W3CDTF">2019-05-27T15:07:46Z</dcterms:modified>
</cp:coreProperties>
</file>